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B2B55-4854-4740-BE03-A86B72B7E8D7}" type="datetimeFigureOut">
              <a:rPr lang="sr-Latn-CS" smtClean="0"/>
              <a:pPr/>
              <a:t>27.2.2013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8EBAA-A930-49B3-AB46-5A38FAE2BCE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8EBAA-A930-49B3-AB46-5A38FAE2BCEC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8EBAA-A930-49B3-AB46-5A38FAE2BCEC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38EBAA-A930-49B3-AB46-5A38FAE2BCEC}" type="slidenum">
              <a:rPr lang="hr-HR" smtClean="0"/>
              <a:pPr/>
              <a:t>10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7FA20-4AE3-408C-B461-A7AABD1103DA}" type="datetime1">
              <a:rPr lang="hr-HR" smtClean="0"/>
              <a:pPr/>
              <a:t>27.2.2013</a:t>
            </a:fld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10 NAJVAŽNIJIH LJEKOVITIH BILJAKA</a:t>
            </a:r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FDFD-2398-4FD9-B6A1-A212A7B4508A}" type="datetime1">
              <a:rPr lang="hr-HR" smtClean="0"/>
              <a:pPr/>
              <a:t>27.2.2013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10 NAJVAŽNIJIH LJEKOVITIH BILJAKA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BD23-0C34-4496-85E4-34BF55783FD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71183-3410-4165-B326-63F8426B01DF}" type="datetime1">
              <a:rPr lang="hr-HR" smtClean="0"/>
              <a:pPr/>
              <a:t>27.2.2013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10 NAJVAŽNIJIH LJEKOVITIH BILJAKA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BD23-0C34-4496-85E4-34BF55783FD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dirty="0" smtClean="0"/>
              <a:t>Kliknite da biste uredili stil naslova matrice</a:t>
            </a:r>
            <a:endParaRPr kumimoji="0" lang="en-US" dirty="0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dirty="0" smtClean="0"/>
              <a:t>Kliknite da biste uredili stilove teksta matrice</a:t>
            </a:r>
          </a:p>
          <a:p>
            <a:pPr lvl="1" eaLnBrk="1" latinLnBrk="0" hangingPunct="1"/>
            <a:r>
              <a:rPr lang="hr-HR" dirty="0" smtClean="0"/>
              <a:t>Druga razina</a:t>
            </a:r>
          </a:p>
          <a:p>
            <a:pPr lvl="2" eaLnBrk="1" latinLnBrk="0" hangingPunct="1"/>
            <a:r>
              <a:rPr lang="hr-HR" dirty="0" smtClean="0"/>
              <a:t>Treća razina</a:t>
            </a:r>
          </a:p>
          <a:p>
            <a:pPr lvl="3" eaLnBrk="1" latinLnBrk="0" hangingPunct="1"/>
            <a:r>
              <a:rPr lang="hr-HR" dirty="0" smtClean="0"/>
              <a:t>Četvrta razina</a:t>
            </a:r>
          </a:p>
          <a:p>
            <a:pPr lvl="4" eaLnBrk="1" latinLnBrk="0" hangingPunct="1"/>
            <a:r>
              <a:rPr lang="hr-HR" dirty="0" smtClean="0"/>
              <a:t>Peta razina</a:t>
            </a:r>
            <a:endParaRPr kumimoji="0" lang="en-US" dirty="0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27C2-031A-4D9B-862F-6BAE44413FBF}" type="datetime1">
              <a:rPr lang="hr-HR" smtClean="0"/>
              <a:pPr/>
              <a:t>27.2.2013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hr-HR" smtClean="0"/>
              <a:t>10 NAJVAŽNIJIH LJEKOVITIH BILJAKA</a:t>
            </a:r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575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7233-D45F-466A-B53A-0E96E8BFFFC0}" type="datetime1">
              <a:rPr lang="hr-HR" smtClean="0"/>
              <a:pPr/>
              <a:t>27.2.2013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10 NAJVAŽNIJIH LJEKOVITIH BILJAKA</a:t>
            </a:r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BD23-0C34-4496-85E4-34BF55783FD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1CD51-144C-4B1C-8841-AE4495BACE8D}" type="datetime1">
              <a:rPr lang="hr-HR" smtClean="0"/>
              <a:pPr/>
              <a:t>27.2.2013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10 NAJVAŽNIJIH LJEKOVITIH BILJAKA</a:t>
            </a:r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BD23-0C34-4496-85E4-34BF55783FD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97478-B86B-4204-90BE-85864DA187D0}" type="datetime1">
              <a:rPr lang="hr-HR" smtClean="0"/>
              <a:pPr/>
              <a:t>27.2.2013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10 NAJVAŽNIJIH LJEKOVITIH BILJAKA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F9A8A-7FEF-41B6-9A4F-898D5BB49377}" type="datetime1">
              <a:rPr lang="hr-HR" smtClean="0"/>
              <a:pPr/>
              <a:t>27.2.2013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10 NAJVAŽNIJIH LJEKOVITIH BILJAKA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BD23-0C34-4496-85E4-34BF55783FD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7DCA2-92FD-4185-BF29-DBD980351A13}" type="datetime1">
              <a:rPr lang="hr-HR" smtClean="0"/>
              <a:pPr/>
              <a:t>27.2.2013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10 NAJVAŽNIJIH LJEKOVITIH BILJAKA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BD23-0C34-4496-85E4-34BF55783FD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DC2A-7A9D-4619-9AD1-CF01D983CF79}" type="datetime1">
              <a:rPr lang="hr-HR" smtClean="0"/>
              <a:pPr/>
              <a:t>27.2.2013</a:t>
            </a:fld>
            <a:endParaRPr lang="hr-HR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10 NAJVAŽNIJIH LJEKOVITIH BILJAKA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BD23-0C34-4496-85E4-34BF55783FD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8B89E-F050-4A9F-BEF5-72D6DCCB34C0}" type="datetime1">
              <a:rPr lang="hr-HR" smtClean="0"/>
              <a:pPr/>
              <a:t>27.2.2013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10 NAJVAŽNIJIH LJEKOVITIH BILJAKA</a:t>
            </a:r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BD23-0C34-4496-85E4-34BF55783FD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549DE9-7831-492A-98FB-0B7182CB366D}" type="datetime1">
              <a:rPr lang="hr-HR" smtClean="0"/>
              <a:pPr/>
              <a:t>27.2.2013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hr-HR" smtClean="0"/>
              <a:t>10 NAJVAŽNIJIH LJEKOVITIH BILJAKA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98BD23-0C34-4496-85E4-34BF55783FD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2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2" Type="http://schemas.openxmlformats.org/officeDocument/2006/relationships/notesSlide" Target="../notesSlides/notesSlide1.xml"/><Relationship Id="rId16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9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28596" y="571480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hr-HR" sz="4000" dirty="0" smtClean="0"/>
              <a:t>10 NAJVAŽNIJIH LJEKOVITIH </a:t>
            </a:r>
          </a:p>
          <a:p>
            <a:pPr algn="ctr"/>
            <a:r>
              <a:rPr lang="hr-HR" sz="4000" dirty="0" smtClean="0"/>
              <a:t>BILJAKA</a:t>
            </a:r>
            <a:endParaRPr lang="hr-HR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8872" y="2285993"/>
            <a:ext cx="3151878" cy="2090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858016" y="6569075"/>
            <a:ext cx="2514600" cy="288925"/>
          </a:xfrm>
        </p:spPr>
        <p:txBody>
          <a:bodyPr/>
          <a:lstStyle/>
          <a:p>
            <a:fld id="{60F9F976-58E0-49F5-B699-ED13B2093F76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>
            <a:off x="3357554" y="6569075"/>
            <a:ext cx="3352800" cy="288925"/>
          </a:xfrm>
        </p:spPr>
        <p:txBody>
          <a:bodyPr/>
          <a:lstStyle/>
          <a:p>
            <a:r>
              <a:rPr lang="hr-HR" dirty="0" smtClean="0"/>
              <a:t>10 NAJVAŽNIJIH LJEKOVITIH BILJAKA</a:t>
            </a:r>
            <a:endParaRPr lang="hr-HR" dirty="0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>
          <a:xfrm>
            <a:off x="8215338" y="661111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1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488" y="457200"/>
            <a:ext cx="6134112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TRPUTAC</a:t>
            </a:r>
            <a:br>
              <a:rPr lang="hr-HR" dirty="0" smtClean="0"/>
            </a:br>
            <a:r>
              <a:rPr lang="hr-HR" dirty="0" smtClean="0"/>
              <a:t>(“PRVA POMOĆ” ZA RANE)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1928802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Stara ljekovita biljka</a:t>
            </a:r>
          </a:p>
          <a:p>
            <a:r>
              <a:rPr lang="hr-HR" dirty="0" smtClean="0"/>
              <a:t>Čaj od trputca djeluje antibiotički, smiruje kašalj i pospješuje iskašljavanje, pomaže protiv bolesti dišnih organa s povišenom temperaturom</a:t>
            </a:r>
          </a:p>
          <a:p>
            <a:endParaRPr lang="hr-HR" dirty="0" smtClean="0"/>
          </a:p>
          <a:p>
            <a:pPr algn="ctr">
              <a:buNone/>
            </a:pPr>
            <a:r>
              <a:rPr lang="hr-HR" u="sng" dirty="0" smtClean="0">
                <a:solidFill>
                  <a:srgbClr val="7030A0"/>
                </a:solidFill>
              </a:rPr>
              <a:t>SKUPLJANJE TRPUTCA:</a:t>
            </a:r>
            <a:r>
              <a:rPr lang="hr-HR" dirty="0" smtClean="0">
                <a:solidFill>
                  <a:srgbClr val="7030A0"/>
                </a:solidFill>
              </a:rPr>
              <a:t> LISTOVE MOŽEMO BRATI ČITAVO LJETO, ALI NAJBOLJE MALO PRIJE CVATNJE</a:t>
            </a:r>
            <a:endParaRPr lang="hr-HR" u="sng" dirty="0">
              <a:solidFill>
                <a:srgbClr val="7030A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24" y="5715024"/>
            <a:ext cx="1142976" cy="114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Akcijski gumb: Naprijed ili dalje 5">
            <a:hlinkClick r:id="" action="ppaction://hlinkshowjump?jump=nextslide" highlightClick="1"/>
          </p:cNvPr>
          <p:cNvSpPr/>
          <p:nvPr/>
        </p:nvSpPr>
        <p:spPr>
          <a:xfrm>
            <a:off x="785786" y="6572272"/>
            <a:ext cx="357190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Akcijski gumb: Polazni 6">
            <a:hlinkClick r:id="rId4" action="ppaction://hlinksldjump" highlightClick="1"/>
          </p:cNvPr>
          <p:cNvSpPr/>
          <p:nvPr/>
        </p:nvSpPr>
        <p:spPr>
          <a:xfrm>
            <a:off x="1142976" y="6572272"/>
            <a:ext cx="428628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>
          <a:xfrm>
            <a:off x="6429388" y="6569075"/>
            <a:ext cx="2514600" cy="288925"/>
          </a:xfrm>
        </p:spPr>
        <p:txBody>
          <a:bodyPr/>
          <a:lstStyle/>
          <a:p>
            <a:fld id="{1A3D6620-ACD8-4C1E-B3BF-06E32250769A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>
          <a:xfrm>
            <a:off x="3500430" y="6569075"/>
            <a:ext cx="2895600" cy="288925"/>
          </a:xfrm>
        </p:spPr>
        <p:txBody>
          <a:bodyPr/>
          <a:lstStyle/>
          <a:p>
            <a:r>
              <a:rPr lang="hr-HR" dirty="0" smtClean="0"/>
              <a:t>10 NAJVAŽNIJIH LJEKOVITIH BILJAKA</a:t>
            </a:r>
            <a:endParaRPr lang="hr-HR" dirty="0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>
          <a:xfrm>
            <a:off x="7572396" y="6637994"/>
            <a:ext cx="485804" cy="220006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10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86050" y="457200"/>
            <a:ext cx="620555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MAJČINA DUŠICA</a:t>
            </a:r>
            <a:br>
              <a:rPr lang="hr-HR" dirty="0" smtClean="0"/>
            </a:br>
            <a:r>
              <a:rPr lang="hr-HR" dirty="0" smtClean="0"/>
              <a:t>(SNAŽAN BILJNI ANTIBIOTIK)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2071678"/>
            <a:ext cx="8686800" cy="4525963"/>
          </a:xfrm>
        </p:spPr>
        <p:txBody>
          <a:bodyPr/>
          <a:lstStyle/>
          <a:p>
            <a:r>
              <a:rPr lang="hr-HR" dirty="0" smtClean="0"/>
              <a:t>Ima snažno antiseptičko i antibiotičko djelovanje</a:t>
            </a:r>
          </a:p>
          <a:p>
            <a:r>
              <a:rPr lang="hr-HR" dirty="0" smtClean="0"/>
              <a:t>Čaj od majčine dušice se koristi protiv kašlja, hripavca i bolesti dišnih organa</a:t>
            </a:r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u="sng" dirty="0" smtClean="0">
                <a:solidFill>
                  <a:srgbClr val="7030A0"/>
                </a:solidFill>
              </a:rPr>
              <a:t>SKUPLJANJE MAJČINE DUŠICE: </a:t>
            </a:r>
            <a:r>
              <a:rPr lang="hr-HR" dirty="0" smtClean="0">
                <a:solidFill>
                  <a:srgbClr val="7030A0"/>
                </a:solidFill>
              </a:rPr>
              <a:t>CVATUĆE BILJKE, BEZ KORJENA, BRATI OD SVIBNJA DO RUJNA</a:t>
            </a:r>
            <a:endParaRPr lang="hr-HR" u="sng" dirty="0"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5786454"/>
            <a:ext cx="1428728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Akcijski gumb: Naprijed ili dalje 4">
            <a:hlinkClick r:id="" action="ppaction://hlinkshowjump?jump=nextslide" highlightClick="1"/>
          </p:cNvPr>
          <p:cNvSpPr/>
          <p:nvPr/>
        </p:nvSpPr>
        <p:spPr>
          <a:xfrm>
            <a:off x="1000100" y="6572272"/>
            <a:ext cx="357190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Akcijski gumb: Polazni 5">
            <a:hlinkClick r:id="rId3" action="ppaction://hlinksldjump" highlightClick="1"/>
          </p:cNvPr>
          <p:cNvSpPr/>
          <p:nvPr/>
        </p:nvSpPr>
        <p:spPr>
          <a:xfrm>
            <a:off x="1357290" y="6572272"/>
            <a:ext cx="357190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6000760" y="6569075"/>
            <a:ext cx="2514600" cy="288925"/>
          </a:xfrm>
        </p:spPr>
        <p:txBody>
          <a:bodyPr/>
          <a:lstStyle/>
          <a:p>
            <a:fld id="{40A92A3E-C647-470A-98EF-6C190FB344DA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1"/>
          </p:nvPr>
        </p:nvSpPr>
        <p:spPr>
          <a:xfrm>
            <a:off x="3071802" y="6569075"/>
            <a:ext cx="2895600" cy="288925"/>
          </a:xfrm>
        </p:spPr>
        <p:txBody>
          <a:bodyPr/>
          <a:lstStyle/>
          <a:p>
            <a:r>
              <a:rPr lang="hr-HR" dirty="0" smtClean="0"/>
              <a:t>10 NAJVAŽNIJIH LJEKOVITIH BILJAKA</a:t>
            </a:r>
            <a:endParaRPr lang="hr-HR" dirty="0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>
          <a:xfrm>
            <a:off x="6929454" y="661111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11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57422" y="357166"/>
            <a:ext cx="691993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ODOLJEN</a:t>
            </a:r>
            <a:br>
              <a:rPr lang="hr-HR" dirty="0" smtClean="0"/>
            </a:br>
            <a:r>
              <a:rPr lang="hr-HR" dirty="0" smtClean="0"/>
              <a:t>(NAJBOLJE SREDSTVO ZA UMIRENJE)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1928802"/>
            <a:ext cx="8686800" cy="4525963"/>
          </a:xfrm>
        </p:spPr>
        <p:txBody>
          <a:bodyPr/>
          <a:lstStyle/>
          <a:p>
            <a:r>
              <a:rPr lang="hr-HR" dirty="0" smtClean="0"/>
              <a:t>Jedno od najboljih biljnih sredstava za umirenje</a:t>
            </a:r>
          </a:p>
          <a:p>
            <a:r>
              <a:rPr lang="hr-HR" dirty="0" smtClean="0"/>
              <a:t>Čaj od </a:t>
            </a:r>
            <a:r>
              <a:rPr lang="hr-HR" dirty="0" err="1" smtClean="0"/>
              <a:t>odoljena</a:t>
            </a:r>
            <a:r>
              <a:rPr lang="hr-HR" dirty="0" smtClean="0"/>
              <a:t> jača živce, pomažu protiv nemira, nervoze, nesanice, razdražljivosti, stresa, depresije</a:t>
            </a:r>
          </a:p>
          <a:p>
            <a:endParaRPr lang="hr-HR" dirty="0" smtClean="0"/>
          </a:p>
          <a:p>
            <a:pPr algn="ctr">
              <a:buNone/>
            </a:pPr>
            <a:r>
              <a:rPr lang="hr-HR" u="sng" dirty="0" smtClean="0">
                <a:solidFill>
                  <a:srgbClr val="7030A0"/>
                </a:solidFill>
              </a:rPr>
              <a:t>SKUPLJANJE ODOLJENA: </a:t>
            </a:r>
            <a:r>
              <a:rPr lang="hr-HR" dirty="0" smtClean="0">
                <a:solidFill>
                  <a:srgbClr val="7030A0"/>
                </a:solidFill>
              </a:rPr>
              <a:t>KORIJENA ODOLJENA, A NAJBOLJE DVOGODIŠNJE BILJKE, ISKOPATI OD RUJNA DO LISTOPADA</a:t>
            </a:r>
            <a:endParaRPr lang="hr-HR" u="sng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78" y="5643578"/>
            <a:ext cx="1214422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Akcijski gumb: Naprijed ili dalje 4">
            <a:hlinkClick r:id="" action="ppaction://hlinkshowjump?jump=nextslide" highlightClick="1"/>
          </p:cNvPr>
          <p:cNvSpPr/>
          <p:nvPr/>
        </p:nvSpPr>
        <p:spPr>
          <a:xfrm>
            <a:off x="785786" y="6572272"/>
            <a:ext cx="285752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Akcijski gumb: Polazni 5">
            <a:hlinkClick r:id="rId3" action="ppaction://hlinksldjump" highlightClick="1"/>
          </p:cNvPr>
          <p:cNvSpPr/>
          <p:nvPr/>
        </p:nvSpPr>
        <p:spPr>
          <a:xfrm>
            <a:off x="1071538" y="6572272"/>
            <a:ext cx="285752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6143636" y="6569075"/>
            <a:ext cx="2514600" cy="288925"/>
          </a:xfrm>
        </p:spPr>
        <p:txBody>
          <a:bodyPr/>
          <a:lstStyle/>
          <a:p>
            <a:fld id="{4D303A7B-D987-4FB7-A055-B1B97050245D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1"/>
          </p:nvPr>
        </p:nvSpPr>
        <p:spPr>
          <a:xfrm>
            <a:off x="3286116" y="6569075"/>
            <a:ext cx="2895600" cy="288925"/>
          </a:xfrm>
        </p:spPr>
        <p:txBody>
          <a:bodyPr/>
          <a:lstStyle/>
          <a:p>
            <a:r>
              <a:rPr lang="hr-HR" dirty="0" smtClean="0"/>
              <a:t>10 NAJVAŽNIJIH LJEKOVITIH BILJAKA</a:t>
            </a:r>
            <a:endParaRPr lang="hr-HR" dirty="0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>
          <a:xfrm>
            <a:off x="7143768" y="661111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12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KVIZ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200024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1) KOLIKO IMA NAJVAŽNIJIH LJEKOVITIH BILJAKA?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>
                <a:hlinkClick r:id="rId2" action="ppaction://hlinksldjump"/>
              </a:rPr>
              <a:t>5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>
                <a:hlinkClick r:id="rId3" action="ppaction://hlinksldjump"/>
              </a:rPr>
              <a:t>10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>
                <a:hlinkClick r:id="rId2" action="ppaction://hlinksldjump"/>
              </a:rPr>
              <a:t>9  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4" name="Akcijski gumb: Naprijed ili dalje 3">
            <a:hlinkClick r:id="rId4" action="ppaction://hlinksldjump" highlightClick="1"/>
          </p:cNvPr>
          <p:cNvSpPr/>
          <p:nvPr/>
        </p:nvSpPr>
        <p:spPr>
          <a:xfrm>
            <a:off x="2857488" y="6500834"/>
            <a:ext cx="357190" cy="3571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kcijski gumb: Polazni 4">
            <a:hlinkClick r:id="rId5" action="ppaction://hlinksldjump" highlightClick="1"/>
          </p:cNvPr>
          <p:cNvSpPr/>
          <p:nvPr/>
        </p:nvSpPr>
        <p:spPr>
          <a:xfrm>
            <a:off x="3214678" y="6500834"/>
            <a:ext cx="357190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>
          <a:xfrm>
            <a:off x="6629400" y="6569075"/>
            <a:ext cx="2514600" cy="288925"/>
          </a:xfrm>
        </p:spPr>
        <p:txBody>
          <a:bodyPr/>
          <a:lstStyle/>
          <a:p>
            <a:fld id="{B3729CB2-5DDD-4D9A-9332-C874D6466C1F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786182" y="6569075"/>
            <a:ext cx="2895600" cy="288925"/>
          </a:xfrm>
        </p:spPr>
        <p:txBody>
          <a:bodyPr/>
          <a:lstStyle/>
          <a:p>
            <a:r>
              <a:rPr lang="hr-HR" dirty="0" smtClean="0"/>
              <a:t>10 NAJVAŽNIJIH LJKOVITIH BILJAKA</a:t>
            </a:r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215338" y="661111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13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3714752"/>
            <a:ext cx="8686800" cy="238282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6600" dirty="0" smtClean="0"/>
              <a:t>VAŠ ODGOVOR JE TOČAN</a:t>
            </a:r>
            <a:endParaRPr lang="hr-HR" sz="6600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1428728" y="6572272"/>
            <a:ext cx="285752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kcijski gumb: Polazni 4">
            <a:hlinkClick r:id="rId3" action="ppaction://hlinksldjump" highlightClick="1"/>
          </p:cNvPr>
          <p:cNvSpPr/>
          <p:nvPr/>
        </p:nvSpPr>
        <p:spPr>
          <a:xfrm>
            <a:off x="1714480" y="6572272"/>
            <a:ext cx="285752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>
          <a:xfrm>
            <a:off x="7000892" y="6569075"/>
            <a:ext cx="2514600" cy="288925"/>
          </a:xfrm>
        </p:spPr>
        <p:txBody>
          <a:bodyPr/>
          <a:lstStyle/>
          <a:p>
            <a:fld id="{797D52C5-72E6-4B32-8264-681EFDD7DEB0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143372" y="6569075"/>
            <a:ext cx="2895600" cy="288925"/>
          </a:xfrm>
        </p:spPr>
        <p:txBody>
          <a:bodyPr/>
          <a:lstStyle/>
          <a:p>
            <a:r>
              <a:rPr lang="hr-HR" dirty="0" smtClean="0"/>
              <a:t>10 NAJVAŽNIJIH LJEKOVITIH BILJAKA</a:t>
            </a:r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385048" y="661111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14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3571876"/>
            <a:ext cx="8686800" cy="2508249"/>
          </a:xfrm>
        </p:spPr>
        <p:txBody>
          <a:bodyPr/>
          <a:lstStyle/>
          <a:p>
            <a:pPr algn="ctr">
              <a:buNone/>
            </a:pPr>
            <a:r>
              <a:rPr lang="hr-HR" sz="6600" dirty="0" smtClean="0"/>
              <a:t>VAŠ</a:t>
            </a:r>
            <a:r>
              <a:rPr lang="hr-HR" dirty="0" smtClean="0"/>
              <a:t> </a:t>
            </a:r>
            <a:r>
              <a:rPr lang="hr-HR" sz="6600" dirty="0" smtClean="0"/>
              <a:t>ODGOVOR JE NETOČAN</a:t>
            </a:r>
            <a:endParaRPr lang="hr-HR" sz="6600" dirty="0"/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1928794" y="6429396"/>
            <a:ext cx="428628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7143768" y="6569075"/>
            <a:ext cx="2514600" cy="288925"/>
          </a:xfrm>
        </p:spPr>
        <p:txBody>
          <a:bodyPr/>
          <a:lstStyle/>
          <a:p>
            <a:fld id="{00B66227-83C9-48E7-9EE5-6848F0A3ADD0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>
            <a:off x="4214810" y="6569075"/>
            <a:ext cx="2895600" cy="288925"/>
          </a:xfrm>
        </p:spPr>
        <p:txBody>
          <a:bodyPr/>
          <a:lstStyle/>
          <a:p>
            <a:r>
              <a:rPr lang="hr-HR" dirty="0" smtClean="0"/>
              <a:t>10 NAJVAŽNIJIH LJEKOVITIH BILJAKA</a:t>
            </a:r>
            <a:endParaRPr lang="hr-HR" dirty="0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>
          <a:xfrm>
            <a:off x="8385048" y="661111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15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KVIZ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200024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2) KOJA BILJKA MIRIŠE NA LIMUN?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>
                <a:hlinkClick r:id="rId2" action="ppaction://hlinksldjump"/>
              </a:rPr>
              <a:t>MATIČNJAK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>
                <a:hlinkClick r:id="rId3" action="ppaction://hlinksldjump"/>
              </a:rPr>
              <a:t>STOLISNIK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>
                <a:hlinkClick r:id="rId3" action="ppaction://hlinksldjump"/>
              </a:rPr>
              <a:t>KADULJA</a:t>
            </a:r>
            <a:endParaRPr lang="hr-HR" dirty="0"/>
          </a:p>
        </p:txBody>
      </p:sp>
      <p:sp>
        <p:nvSpPr>
          <p:cNvPr id="4" name="Akcijski gumb: Naprijed ili dalje 3">
            <a:hlinkClick r:id="rId4" action="ppaction://hlinksldjump" highlightClick="1"/>
          </p:cNvPr>
          <p:cNvSpPr/>
          <p:nvPr/>
        </p:nvSpPr>
        <p:spPr>
          <a:xfrm>
            <a:off x="2428860" y="6572272"/>
            <a:ext cx="357190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kcijski gumb: Polazni 4">
            <a:hlinkClick r:id="rId5" action="ppaction://hlinksldjump" highlightClick="1"/>
          </p:cNvPr>
          <p:cNvSpPr/>
          <p:nvPr/>
        </p:nvSpPr>
        <p:spPr>
          <a:xfrm>
            <a:off x="2786050" y="6572272"/>
            <a:ext cx="357190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>
          <a:xfrm>
            <a:off x="7215206" y="6569075"/>
            <a:ext cx="2514600" cy="288925"/>
          </a:xfrm>
        </p:spPr>
        <p:txBody>
          <a:bodyPr/>
          <a:lstStyle/>
          <a:p>
            <a:fld id="{FB5A8704-09D1-49F2-ADC8-7E564AB9A997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357686" y="6569075"/>
            <a:ext cx="2895600" cy="288925"/>
          </a:xfrm>
        </p:spPr>
        <p:txBody>
          <a:bodyPr/>
          <a:lstStyle/>
          <a:p>
            <a:r>
              <a:rPr lang="hr-HR" dirty="0" smtClean="0"/>
              <a:t>10 NAJVAŽNIJIH LJEKOVITIH BILJAKA</a:t>
            </a:r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385048" y="661111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16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4143380"/>
            <a:ext cx="8686800" cy="193674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r-HR" sz="6600" dirty="0" smtClean="0"/>
              <a:t>VAŠ ODOGOVOR JE TOČAN</a:t>
            </a:r>
            <a:endParaRPr lang="hr-HR" sz="6600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1000100" y="6572272"/>
            <a:ext cx="357190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kcijski gumb: Polazni 4">
            <a:hlinkClick r:id="rId3" action="ppaction://hlinksldjump" highlightClick="1"/>
          </p:cNvPr>
          <p:cNvSpPr/>
          <p:nvPr/>
        </p:nvSpPr>
        <p:spPr>
          <a:xfrm>
            <a:off x="1357290" y="6572272"/>
            <a:ext cx="357190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>
          <a:xfrm>
            <a:off x="7000892" y="6569075"/>
            <a:ext cx="2514600" cy="288925"/>
          </a:xfrm>
        </p:spPr>
        <p:txBody>
          <a:bodyPr/>
          <a:lstStyle/>
          <a:p>
            <a:fld id="{6A31B2FA-CF2C-41C3-84D3-98C810A3DECD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214810" y="6569075"/>
            <a:ext cx="2895600" cy="288925"/>
          </a:xfrm>
        </p:spPr>
        <p:txBody>
          <a:bodyPr/>
          <a:lstStyle/>
          <a:p>
            <a:r>
              <a:rPr lang="hr-HR" dirty="0" smtClean="0"/>
              <a:t>10 NAJVAŽNIJIH LJEKOVITIH BILJAKA</a:t>
            </a:r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385048" y="661111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17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3929066"/>
            <a:ext cx="8686800" cy="21510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6600" dirty="0" smtClean="0"/>
              <a:t>VAŠ ODGOVOR JE NETOČAN</a:t>
            </a:r>
            <a:endParaRPr lang="hr-HR" sz="6600" dirty="0"/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1928794" y="6500834"/>
            <a:ext cx="428628" cy="3571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7215206" y="6569075"/>
            <a:ext cx="2514600" cy="288925"/>
          </a:xfrm>
        </p:spPr>
        <p:txBody>
          <a:bodyPr/>
          <a:lstStyle/>
          <a:p>
            <a:fld id="{96B2A385-234D-4580-82DB-041CA30A38B7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>
            <a:off x="4214810" y="6569075"/>
            <a:ext cx="2895600" cy="288925"/>
          </a:xfrm>
        </p:spPr>
        <p:txBody>
          <a:bodyPr/>
          <a:lstStyle/>
          <a:p>
            <a:r>
              <a:rPr lang="hr-HR" dirty="0" smtClean="0"/>
              <a:t>10 NAJVAŽNIJIH LJEKOVITIH BILJAKA</a:t>
            </a:r>
            <a:endParaRPr lang="hr-HR" dirty="0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>
          <a:xfrm>
            <a:off x="8385048" y="661111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18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KVIZ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28802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3) KOJA BILJKA RASHLAĐUJE I OSVJEŽAVA?</a:t>
            </a:r>
          </a:p>
          <a:p>
            <a:pPr>
              <a:buNone/>
            </a:pP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>
                <a:hlinkClick r:id="rId2" action="ppaction://hlinksldjump"/>
              </a:rPr>
              <a:t>MAJČINA DUŠICA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>
                <a:hlinkClick r:id="rId2" action="ppaction://hlinksldjump"/>
              </a:rPr>
              <a:t>NEVEN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>
                <a:hlinkClick r:id="rId3" action="ppaction://hlinksldjump"/>
              </a:rPr>
              <a:t>METVICA</a:t>
            </a:r>
            <a:endParaRPr lang="hr-HR" dirty="0" smtClean="0"/>
          </a:p>
          <a:p>
            <a:pPr marL="514350" indent="-514350">
              <a:buAutoNum type="alphaLcParenR"/>
            </a:pPr>
            <a:endParaRPr lang="hr-HR" dirty="0"/>
          </a:p>
        </p:txBody>
      </p:sp>
      <p:sp>
        <p:nvSpPr>
          <p:cNvPr id="4" name="Akcijski gumb: Naprijed ili dalje 3">
            <a:hlinkClick r:id="rId4" action="ppaction://hlinksldjump" highlightClick="1"/>
          </p:cNvPr>
          <p:cNvSpPr/>
          <p:nvPr/>
        </p:nvSpPr>
        <p:spPr>
          <a:xfrm>
            <a:off x="1857356" y="6500834"/>
            <a:ext cx="357190" cy="3571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kcijski gumb: Polazni 4">
            <a:hlinkClick r:id="rId5" action="ppaction://hlinksldjump" highlightClick="1"/>
          </p:cNvPr>
          <p:cNvSpPr/>
          <p:nvPr/>
        </p:nvSpPr>
        <p:spPr>
          <a:xfrm>
            <a:off x="2214546" y="6500834"/>
            <a:ext cx="357190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>
          <a:xfrm>
            <a:off x="7286644" y="6569075"/>
            <a:ext cx="2514600" cy="288925"/>
          </a:xfrm>
        </p:spPr>
        <p:txBody>
          <a:bodyPr/>
          <a:lstStyle/>
          <a:p>
            <a:fld id="{E70BA637-AA33-4650-BCD6-8680EB2B2A28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00562" y="6569075"/>
            <a:ext cx="2895600" cy="288925"/>
          </a:xfrm>
        </p:spPr>
        <p:txBody>
          <a:bodyPr/>
          <a:lstStyle/>
          <a:p>
            <a:r>
              <a:rPr lang="hr-HR" dirty="0" smtClean="0"/>
              <a:t>10 NAJVAŽNIJIH LJEKOVITIH BILJAKA</a:t>
            </a:r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385048" y="661111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19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2844" y="1857364"/>
            <a:ext cx="8686800" cy="4525963"/>
          </a:xfrm>
        </p:spPr>
        <p:txBody>
          <a:bodyPr>
            <a:normAutofit fontScale="62500" lnSpcReduction="20000"/>
          </a:bodyPr>
          <a:lstStyle/>
          <a:p>
            <a:r>
              <a:rPr lang="hr-HR" dirty="0" smtClean="0">
                <a:hlinkClick r:id="rId3" action="ppaction://hlinksldjump"/>
              </a:rPr>
              <a:t>Neven</a:t>
            </a:r>
            <a:endParaRPr lang="hr-HR" dirty="0" smtClean="0"/>
          </a:p>
          <a:p>
            <a:r>
              <a:rPr lang="hr-HR" dirty="0" smtClean="0">
                <a:hlinkClick r:id="rId4" action="ppaction://hlinksldjump"/>
              </a:rPr>
              <a:t>Pljuskavica</a:t>
            </a:r>
            <a:endParaRPr lang="hr-HR" dirty="0" smtClean="0"/>
          </a:p>
          <a:p>
            <a:r>
              <a:rPr lang="hr-HR" dirty="0" smtClean="0">
                <a:hlinkClick r:id="rId5" action="ppaction://hlinksldjump"/>
              </a:rPr>
              <a:t>Kamilica</a:t>
            </a:r>
            <a:endParaRPr lang="hr-HR" dirty="0" smtClean="0"/>
          </a:p>
          <a:p>
            <a:r>
              <a:rPr lang="hr-HR" dirty="0" smtClean="0">
                <a:hlinkClick r:id="rId6" action="ppaction://hlinksldjump"/>
              </a:rPr>
              <a:t>Matičnjak</a:t>
            </a:r>
            <a:endParaRPr lang="hr-HR" dirty="0" smtClean="0"/>
          </a:p>
          <a:p>
            <a:r>
              <a:rPr lang="hr-HR" dirty="0" smtClean="0">
                <a:hlinkClick r:id="rId7" action="ppaction://hlinksldjump"/>
              </a:rPr>
              <a:t>Stolisnik</a:t>
            </a:r>
            <a:endParaRPr lang="hr-HR" dirty="0" smtClean="0"/>
          </a:p>
          <a:p>
            <a:r>
              <a:rPr lang="hr-HR" dirty="0" smtClean="0">
                <a:hlinkClick r:id="rId8" action="ppaction://hlinksldjump"/>
              </a:rPr>
              <a:t>Kadulja</a:t>
            </a:r>
            <a:endParaRPr lang="hr-HR" dirty="0" smtClean="0"/>
          </a:p>
          <a:p>
            <a:r>
              <a:rPr lang="hr-HR" dirty="0" smtClean="0">
                <a:hlinkClick r:id="rId9" action="ppaction://hlinksldjump"/>
              </a:rPr>
              <a:t>Metvica</a:t>
            </a:r>
            <a:endParaRPr lang="hr-HR" dirty="0" smtClean="0"/>
          </a:p>
          <a:p>
            <a:r>
              <a:rPr lang="hr-HR" dirty="0" smtClean="0">
                <a:hlinkClick r:id="rId10" action="ppaction://hlinksldjump"/>
              </a:rPr>
              <a:t>Trputac</a:t>
            </a:r>
            <a:endParaRPr lang="hr-HR" dirty="0" smtClean="0"/>
          </a:p>
          <a:p>
            <a:r>
              <a:rPr lang="hr-HR" dirty="0" smtClean="0">
                <a:hlinkClick r:id="rId11" action="ppaction://hlinksldjump"/>
              </a:rPr>
              <a:t>Majčina dušica</a:t>
            </a:r>
            <a:endParaRPr lang="hr-HR" dirty="0" smtClean="0"/>
          </a:p>
          <a:p>
            <a:r>
              <a:rPr lang="hr-HR" dirty="0" smtClean="0">
                <a:hlinkClick r:id="rId12" action="ppaction://hlinksldjump"/>
              </a:rPr>
              <a:t>Odoljen</a:t>
            </a:r>
            <a:endParaRPr lang="hr-HR" dirty="0" smtClean="0"/>
          </a:p>
          <a:p>
            <a:r>
              <a:rPr lang="hr-HR" dirty="0" smtClean="0">
                <a:hlinkClick r:id="rId13" action="ppaction://hlinksldjump"/>
              </a:rPr>
              <a:t>Kviz 1</a:t>
            </a:r>
            <a:endParaRPr lang="hr-HR" dirty="0" smtClean="0"/>
          </a:p>
          <a:p>
            <a:r>
              <a:rPr lang="hr-HR" dirty="0" smtClean="0">
                <a:hlinkClick r:id="rId14" action="ppaction://hlinksldjump"/>
              </a:rPr>
              <a:t>Kviz 2</a:t>
            </a:r>
            <a:endParaRPr lang="hr-HR" dirty="0" smtClean="0"/>
          </a:p>
          <a:p>
            <a:r>
              <a:rPr lang="hr-HR" dirty="0" smtClean="0">
                <a:hlinkClick r:id="rId15" action="ppaction://hlinksldjump"/>
              </a:rPr>
              <a:t>Kviz 3</a:t>
            </a:r>
            <a:endParaRPr lang="hr-HR" dirty="0" smtClean="0"/>
          </a:p>
          <a:p>
            <a:r>
              <a:rPr lang="hr-HR" dirty="0" smtClean="0">
                <a:hlinkClick r:id="rId16" action="ppaction://hlinksldjump"/>
              </a:rPr>
              <a:t>Izvor</a:t>
            </a:r>
            <a:endParaRPr lang="hr-HR" dirty="0" smtClean="0"/>
          </a:p>
        </p:txBody>
      </p:sp>
      <p:sp>
        <p:nvSpPr>
          <p:cNvPr id="4" name="Akcijski gumb: Naprijed ili dalje 3">
            <a:hlinkClick r:id="rId3" action="ppaction://hlinksldjump" highlightClick="1"/>
          </p:cNvPr>
          <p:cNvSpPr/>
          <p:nvPr/>
        </p:nvSpPr>
        <p:spPr>
          <a:xfrm>
            <a:off x="4500562" y="6500810"/>
            <a:ext cx="42862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7643834" y="6569075"/>
            <a:ext cx="2514600" cy="288925"/>
          </a:xfrm>
        </p:spPr>
        <p:txBody>
          <a:bodyPr/>
          <a:lstStyle/>
          <a:p>
            <a:fld id="{B8D5111D-5CA0-49C5-8F5D-CDA0C4D5461B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>
            <a:off x="4643438" y="6569075"/>
            <a:ext cx="2895600" cy="288925"/>
          </a:xfrm>
        </p:spPr>
        <p:txBody>
          <a:bodyPr/>
          <a:lstStyle/>
          <a:p>
            <a:r>
              <a:rPr lang="hr-HR" dirty="0" smtClean="0"/>
              <a:t>10 NAJVAŽNIJIH LJEKOVITIH BILJAKA</a:t>
            </a:r>
            <a:endParaRPr lang="hr-HR" dirty="0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>
          <a:xfrm>
            <a:off x="8385048" y="661111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2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4143380"/>
            <a:ext cx="8686800" cy="193674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r-HR" sz="6600" dirty="0" smtClean="0"/>
              <a:t>VAŠ ODGOVOR JE TOČAN</a:t>
            </a:r>
            <a:endParaRPr lang="hr-HR" sz="6600" dirty="0"/>
          </a:p>
        </p:txBody>
      </p:sp>
      <p:sp>
        <p:nvSpPr>
          <p:cNvPr id="4" name="Akcijski gumb: Naprijed ili dalje 3">
            <a:hlinkClick r:id="rId2" action="ppaction://hlinksldjump" highlightClick="1"/>
          </p:cNvPr>
          <p:cNvSpPr/>
          <p:nvPr/>
        </p:nvSpPr>
        <p:spPr>
          <a:xfrm>
            <a:off x="1071538" y="6572272"/>
            <a:ext cx="285752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Akcijski gumb: Polazni 4">
            <a:hlinkClick r:id="rId3" action="ppaction://hlinksldjump" highlightClick="1"/>
          </p:cNvPr>
          <p:cNvSpPr/>
          <p:nvPr/>
        </p:nvSpPr>
        <p:spPr>
          <a:xfrm>
            <a:off x="1357290" y="6572272"/>
            <a:ext cx="285752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>
          <a:xfrm>
            <a:off x="7215206" y="6569075"/>
            <a:ext cx="2514600" cy="288925"/>
          </a:xfrm>
        </p:spPr>
        <p:txBody>
          <a:bodyPr/>
          <a:lstStyle/>
          <a:p>
            <a:fld id="{BCC21391-6F9B-4FDD-9347-8B8852551D9B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429124" y="6569075"/>
            <a:ext cx="2895600" cy="288925"/>
          </a:xfrm>
        </p:spPr>
        <p:txBody>
          <a:bodyPr/>
          <a:lstStyle/>
          <a:p>
            <a:r>
              <a:rPr lang="hr-HR" dirty="0" smtClean="0"/>
              <a:t>10 NAJVAŽNIJIH LJEKOVITIH BILJAKA</a:t>
            </a:r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8385048" y="661111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20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3786190"/>
            <a:ext cx="8686800" cy="22939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6600" dirty="0" smtClean="0"/>
              <a:t>VAŠ ODOGOVOR JE NETOČAN</a:t>
            </a:r>
            <a:endParaRPr lang="hr-HR" sz="6600" dirty="0"/>
          </a:p>
        </p:txBody>
      </p:sp>
      <p:sp>
        <p:nvSpPr>
          <p:cNvPr id="4" name="Akcijski gumb: Nazad ili prethodno 3">
            <a:hlinkClick r:id="rId2" action="ppaction://hlinksldjump" highlightClick="1"/>
          </p:cNvPr>
          <p:cNvSpPr/>
          <p:nvPr/>
        </p:nvSpPr>
        <p:spPr>
          <a:xfrm>
            <a:off x="2000232" y="6429396"/>
            <a:ext cx="500066" cy="4286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86512" y="6569075"/>
            <a:ext cx="2514600" cy="288925"/>
          </a:xfrm>
        </p:spPr>
        <p:txBody>
          <a:bodyPr/>
          <a:lstStyle/>
          <a:p>
            <a:fld id="{024D2E6D-E4DE-4103-9A3A-FB259D290581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>
            <a:off x="3428992" y="6569075"/>
            <a:ext cx="2895600" cy="288925"/>
          </a:xfrm>
        </p:spPr>
        <p:txBody>
          <a:bodyPr/>
          <a:lstStyle/>
          <a:p>
            <a:r>
              <a:rPr lang="hr-HR" dirty="0" smtClean="0"/>
              <a:t>10 NAJVAŽNIJIH LJEKOVITIH BILJAKA</a:t>
            </a:r>
            <a:endParaRPr lang="hr-HR" dirty="0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>
          <a:xfrm>
            <a:off x="8385048" y="661111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21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IZVORI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1857364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www.ljekovitobilje.org</a:t>
            </a:r>
            <a:endParaRPr lang="hr-HR" dirty="0"/>
          </a:p>
        </p:txBody>
      </p:sp>
      <p:sp>
        <p:nvSpPr>
          <p:cNvPr id="4" name="Akcijski gumb: Polazni 3">
            <a:hlinkClick r:id="rId2" action="ppaction://hlinksldjump" highlightClick="1"/>
          </p:cNvPr>
          <p:cNvSpPr/>
          <p:nvPr/>
        </p:nvSpPr>
        <p:spPr>
          <a:xfrm>
            <a:off x="1500166" y="6500834"/>
            <a:ext cx="500066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629400" y="6569075"/>
            <a:ext cx="2514600" cy="288925"/>
          </a:xfrm>
        </p:spPr>
        <p:txBody>
          <a:bodyPr/>
          <a:lstStyle/>
          <a:p>
            <a:fld id="{714EBCFD-B068-4F74-B48B-A798048C9000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>
            <a:off x="3786182" y="6569075"/>
            <a:ext cx="2895600" cy="288925"/>
          </a:xfrm>
        </p:spPr>
        <p:txBody>
          <a:bodyPr/>
          <a:lstStyle/>
          <a:p>
            <a:r>
              <a:rPr lang="hr-HR" dirty="0" smtClean="0"/>
              <a:t>10 NAJVAŽNIJIH LJEKOVITIH BILJAKA</a:t>
            </a:r>
            <a:endParaRPr lang="hr-HR" dirty="0"/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>
          <a:xfrm>
            <a:off x="8385048" y="661111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22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64" y="457200"/>
            <a:ext cx="5991236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Neven </a:t>
            </a:r>
            <a:br>
              <a:rPr lang="hr-HR" dirty="0" smtClean="0"/>
            </a:br>
            <a:r>
              <a:rPr lang="hr-HR" dirty="0" smtClean="0"/>
              <a:t>(TRADICIONALNI LIJEK ZA RANE)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2844" y="1928802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Jednogodišnja vrtna biljka</a:t>
            </a:r>
          </a:p>
          <a:p>
            <a:r>
              <a:rPr lang="hr-HR" dirty="0" smtClean="0"/>
              <a:t>Koristi se za liječenje rana, opeklina, modrica, osipa, ekcema, čireva i drugih kožnih bolesti</a:t>
            </a:r>
          </a:p>
          <a:p>
            <a:r>
              <a:rPr lang="hr-HR" dirty="0" smtClean="0"/>
              <a:t>Čaj od cvjetova nevena koristi se kod probavnih tegoba, gastritisa, čira na želucu, prolijeva, bolesti jetra i žuči</a:t>
            </a:r>
          </a:p>
          <a:p>
            <a:endParaRPr lang="hr-HR" dirty="0" smtClean="0"/>
          </a:p>
          <a:p>
            <a:pPr algn="ctr">
              <a:buNone/>
            </a:pPr>
            <a:r>
              <a:rPr lang="hr-HR" u="sng" dirty="0" smtClean="0">
                <a:solidFill>
                  <a:srgbClr val="7030A0"/>
                </a:solidFill>
              </a:rPr>
              <a:t>SKUPLJANJE NEVENA</a:t>
            </a:r>
            <a:r>
              <a:rPr lang="hr-HR" dirty="0" smtClean="0">
                <a:solidFill>
                  <a:srgbClr val="7030A0"/>
                </a:solidFill>
              </a:rPr>
              <a:t>: CVJETOVE SKUPLJATI OD SVIBNJA DO MRAZOVA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5572148"/>
            <a:ext cx="1285852" cy="1285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Akcijski gumb: Naprijed ili dalje 12">
            <a:hlinkClick r:id="rId3" action="ppaction://hlinksldjump" highlightClick="1"/>
          </p:cNvPr>
          <p:cNvSpPr/>
          <p:nvPr/>
        </p:nvSpPr>
        <p:spPr>
          <a:xfrm>
            <a:off x="1071538" y="6500834"/>
            <a:ext cx="357190" cy="3571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Akcijski gumb: Polazni 13">
            <a:hlinkClick r:id="rId4" action="ppaction://hlinksldjump" highlightClick="1"/>
          </p:cNvPr>
          <p:cNvSpPr/>
          <p:nvPr/>
        </p:nvSpPr>
        <p:spPr>
          <a:xfrm>
            <a:off x="1428728" y="6500834"/>
            <a:ext cx="357190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6629400" y="6569075"/>
            <a:ext cx="2514600" cy="288925"/>
          </a:xfrm>
        </p:spPr>
        <p:txBody>
          <a:bodyPr/>
          <a:lstStyle/>
          <a:p>
            <a:fld id="{A854ABFA-2E4D-439E-8889-6A9ACDCD9FA7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1"/>
          </p:nvPr>
        </p:nvSpPr>
        <p:spPr>
          <a:xfrm>
            <a:off x="3714744" y="6569075"/>
            <a:ext cx="2895600" cy="288925"/>
          </a:xfrm>
        </p:spPr>
        <p:txBody>
          <a:bodyPr/>
          <a:lstStyle/>
          <a:p>
            <a:r>
              <a:rPr lang="hr-HR" dirty="0" smtClean="0"/>
              <a:t>10 NAJVAŽNIJIH LJEKOVITIH BILJAKA</a:t>
            </a:r>
            <a:endParaRPr lang="hr-HR" dirty="0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>
          <a:xfrm>
            <a:off x="7143768" y="661111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3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85918" y="457200"/>
            <a:ext cx="7205682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PLJUSKAVICA</a:t>
            </a:r>
            <a:br>
              <a:rPr lang="hr-HR" dirty="0" smtClean="0"/>
            </a:br>
            <a:r>
              <a:rPr lang="hr-HR" dirty="0" smtClean="0"/>
              <a:t>(PROTIV KOSTOBOLJE)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857364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Ulje pljuskavice koristi se od srednjeg vijeka za liječenje i brže zacjeljenje rana te za ublaživanje boli kod uganuća, iščašenja, reume, artritisa i gihta</a:t>
            </a:r>
          </a:p>
          <a:p>
            <a:r>
              <a:rPr lang="hr-HR" dirty="0" smtClean="0"/>
              <a:t>Čaj od listova pljuskavice pomaže kod bolesti jetra i žuča, poboljšava koncentraciju, pomaže protiv depresije, pomaže kod slabe koncentracije i slabog pamćenja</a:t>
            </a:r>
          </a:p>
          <a:p>
            <a:pPr>
              <a:buNone/>
            </a:pPr>
            <a:endParaRPr lang="hr-HR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hr-HR" u="sng" dirty="0" smtClean="0">
                <a:solidFill>
                  <a:srgbClr val="7030A0"/>
                </a:solidFill>
              </a:rPr>
              <a:t>SKUPLANJE PLJUSKAVICE: </a:t>
            </a:r>
            <a:r>
              <a:rPr lang="hr-HR" dirty="0" smtClean="0">
                <a:solidFill>
                  <a:srgbClr val="7030A0"/>
                </a:solidFill>
              </a:rPr>
              <a:t> CVATUĆE VRHOVE              SKUPLATI U LIPNJU</a:t>
            </a:r>
            <a:endParaRPr lang="hr-HR" u="sng" dirty="0" smtClean="0">
              <a:solidFill>
                <a:srgbClr val="7030A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16" y="5715016"/>
            <a:ext cx="1142984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Akcijski gumb: Naprijed ili dalje 4">
            <a:hlinkClick r:id="" action="ppaction://hlinkshowjump?jump=nextslide" highlightClick="1"/>
          </p:cNvPr>
          <p:cNvSpPr/>
          <p:nvPr/>
        </p:nvSpPr>
        <p:spPr>
          <a:xfrm>
            <a:off x="928662" y="6572272"/>
            <a:ext cx="357190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Akcijski gumb: Polazni 5">
            <a:hlinkClick r:id="rId3" action="ppaction://hlinksldjump" highlightClick="1"/>
          </p:cNvPr>
          <p:cNvSpPr/>
          <p:nvPr/>
        </p:nvSpPr>
        <p:spPr>
          <a:xfrm>
            <a:off x="1285852" y="6572272"/>
            <a:ext cx="357190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6629400" y="6569075"/>
            <a:ext cx="2514600" cy="288925"/>
          </a:xfrm>
        </p:spPr>
        <p:txBody>
          <a:bodyPr/>
          <a:lstStyle/>
          <a:p>
            <a:fld id="{936F2A12-C750-42D1-9FB1-AEDCE3CECBD7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1"/>
          </p:nvPr>
        </p:nvSpPr>
        <p:spPr>
          <a:xfrm>
            <a:off x="3786182" y="6569075"/>
            <a:ext cx="2895600" cy="288925"/>
          </a:xfrm>
        </p:spPr>
        <p:txBody>
          <a:bodyPr/>
          <a:lstStyle/>
          <a:p>
            <a:r>
              <a:rPr lang="hr-HR" smtClean="0"/>
              <a:t>10 NAJVAŽNIJIH LJEKOVITIH BILJAKA</a:t>
            </a:r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>
          <a:xfrm>
            <a:off x="7215206" y="661111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4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86050" y="457200"/>
            <a:ext cx="620555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Kamilica</a:t>
            </a:r>
            <a:br>
              <a:rPr lang="hr-HR" dirty="0" smtClean="0"/>
            </a:br>
            <a:r>
              <a:rPr lang="hr-HR" dirty="0" smtClean="0"/>
              <a:t>(antiseptik i </a:t>
            </a:r>
            <a:r>
              <a:rPr lang="hr-HR" dirty="0" err="1" smtClean="0"/>
              <a:t>antispazmodik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2844" y="2071678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Izvrsno sredstvo protiv grčeva i bolova u želucu i crijevima</a:t>
            </a:r>
          </a:p>
          <a:p>
            <a:r>
              <a:rPr lang="hr-HR" dirty="0" smtClean="0"/>
              <a:t>Čaj od kamilice se koristi kod čira na želucu, probavnih tegoba, podražaja na povraćanje, nadutosti, nervoze i nesanice</a:t>
            </a:r>
          </a:p>
          <a:p>
            <a:r>
              <a:rPr lang="hr-HR" dirty="0" smtClean="0"/>
              <a:t>Oblozi od kamilice zacjeljuju rane, a parna kupka pomaže kod upale dišnih organa</a:t>
            </a:r>
          </a:p>
          <a:p>
            <a:endParaRPr lang="hr-HR" dirty="0" smtClean="0"/>
          </a:p>
          <a:p>
            <a:pPr algn="ctr">
              <a:buNone/>
            </a:pPr>
            <a:r>
              <a:rPr lang="hr-HR" u="sng" dirty="0" smtClean="0">
                <a:solidFill>
                  <a:srgbClr val="7030A0"/>
                </a:solidFill>
              </a:rPr>
              <a:t>SKUPLANJE KAMILICE: </a:t>
            </a:r>
            <a:r>
              <a:rPr lang="hr-HR" dirty="0" smtClean="0">
                <a:solidFill>
                  <a:srgbClr val="7030A0"/>
                </a:solidFill>
              </a:rPr>
              <a:t>CVJETOVE SKUPLJATI OD LIPNJA DO KOLOVOZA</a:t>
            </a:r>
            <a:endParaRPr lang="hr-HR" u="sng" dirty="0">
              <a:solidFill>
                <a:srgbClr val="7030A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54" y="5786454"/>
            <a:ext cx="1071546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Akcijski gumb: Naprijed ili dalje 4">
            <a:hlinkClick r:id="" action="ppaction://hlinkshowjump?jump=nextslide" highlightClick="1"/>
          </p:cNvPr>
          <p:cNvSpPr/>
          <p:nvPr/>
        </p:nvSpPr>
        <p:spPr>
          <a:xfrm>
            <a:off x="1071538" y="6572272"/>
            <a:ext cx="357190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Akcijski gumb: Polazni 5">
            <a:hlinkClick r:id="rId3" action="ppaction://hlinksldjump" highlightClick="1"/>
          </p:cNvPr>
          <p:cNvSpPr/>
          <p:nvPr/>
        </p:nvSpPr>
        <p:spPr>
          <a:xfrm>
            <a:off x="1428728" y="6572272"/>
            <a:ext cx="357190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6858016" y="6569075"/>
            <a:ext cx="2514600" cy="288925"/>
          </a:xfrm>
        </p:spPr>
        <p:txBody>
          <a:bodyPr/>
          <a:lstStyle/>
          <a:p>
            <a:fld id="{2E6A176E-3A0E-4D20-B722-5BBEBA7010BD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1"/>
          </p:nvPr>
        </p:nvSpPr>
        <p:spPr>
          <a:xfrm>
            <a:off x="4071934" y="6569075"/>
            <a:ext cx="2895600" cy="288925"/>
          </a:xfrm>
        </p:spPr>
        <p:txBody>
          <a:bodyPr/>
          <a:lstStyle/>
          <a:p>
            <a:r>
              <a:rPr lang="hr-HR" dirty="0" smtClean="0"/>
              <a:t>10 NAJVAŽNIJIH LJEKOVITIH BILJAKA</a:t>
            </a:r>
            <a:endParaRPr lang="hr-HR" dirty="0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>
          <a:xfrm>
            <a:off x="7286644" y="661111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5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488" y="428604"/>
            <a:ext cx="6115032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MATIČNJAK</a:t>
            </a:r>
            <a:br>
              <a:rPr lang="hr-HR" dirty="0" smtClean="0"/>
            </a:br>
            <a:r>
              <a:rPr lang="hr-HR" dirty="0" smtClean="0"/>
              <a:t>(UMIRUJE I MIRIŠE NA LIMUN)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2844" y="1928802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Ugodno miriše po svježem limunu</a:t>
            </a:r>
          </a:p>
          <a:p>
            <a:r>
              <a:rPr lang="hr-HR" dirty="0" smtClean="0"/>
              <a:t>Umirujuće sredstvo</a:t>
            </a:r>
          </a:p>
          <a:p>
            <a:r>
              <a:rPr lang="hr-HR" dirty="0" smtClean="0"/>
              <a:t>Čaj od matičnjaka umirujuće djeluje kod nervoze, srčane nervoze, </a:t>
            </a:r>
            <a:r>
              <a:rPr lang="hr-HR" dirty="0" err="1" smtClean="0"/>
              <a:t>nervoze</a:t>
            </a:r>
            <a:r>
              <a:rPr lang="hr-HR" dirty="0" smtClean="0"/>
              <a:t> želuca i crijeva, a pomaže protiv depresije, straha, nemira i nesanice</a:t>
            </a:r>
          </a:p>
          <a:p>
            <a:r>
              <a:rPr lang="hr-HR" dirty="0" smtClean="0"/>
              <a:t>Rakija od matičnjaka jača imunološki sustava, štiti od gripe i prehlade</a:t>
            </a:r>
          </a:p>
          <a:p>
            <a:endParaRPr lang="hr-HR" dirty="0" smtClean="0"/>
          </a:p>
          <a:p>
            <a:pPr algn="ctr">
              <a:buNone/>
            </a:pPr>
            <a:r>
              <a:rPr lang="hr-HR" u="sng" dirty="0" smtClean="0">
                <a:solidFill>
                  <a:srgbClr val="7030A0"/>
                </a:solidFill>
              </a:rPr>
              <a:t>SKUPLJANJE MATIČNJAKA:</a:t>
            </a:r>
            <a:r>
              <a:rPr lang="hr-HR" dirty="0" smtClean="0">
                <a:solidFill>
                  <a:srgbClr val="7030A0"/>
                </a:solidFill>
              </a:rPr>
              <a:t> LISTOVE SKUPLJATI U LIPNJU I SRPNJU, PRIJE CVATNJE</a:t>
            </a:r>
            <a:endParaRPr lang="hr-HR" u="sng" dirty="0">
              <a:solidFill>
                <a:srgbClr val="7030A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5643586"/>
            <a:ext cx="1214414" cy="121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Akcijski gumb: Naprijed ili dalje 4">
            <a:hlinkClick r:id="" action="ppaction://hlinkshowjump?jump=nextslide" highlightClick="1"/>
          </p:cNvPr>
          <p:cNvSpPr/>
          <p:nvPr/>
        </p:nvSpPr>
        <p:spPr>
          <a:xfrm>
            <a:off x="785786" y="6572272"/>
            <a:ext cx="285752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Akcijski gumb: Polazni 5">
            <a:hlinkClick r:id="rId3" action="ppaction://hlinksldjump" highlightClick="1"/>
          </p:cNvPr>
          <p:cNvSpPr/>
          <p:nvPr/>
        </p:nvSpPr>
        <p:spPr>
          <a:xfrm>
            <a:off x="1071538" y="6572272"/>
            <a:ext cx="357190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6629400" y="6569075"/>
            <a:ext cx="2514600" cy="288925"/>
          </a:xfrm>
        </p:spPr>
        <p:txBody>
          <a:bodyPr/>
          <a:lstStyle/>
          <a:p>
            <a:fld id="{882DE470-C324-44BB-AD1F-ECCF1386245C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1"/>
          </p:nvPr>
        </p:nvSpPr>
        <p:spPr>
          <a:xfrm>
            <a:off x="3714744" y="6569075"/>
            <a:ext cx="2895600" cy="288925"/>
          </a:xfrm>
        </p:spPr>
        <p:txBody>
          <a:bodyPr/>
          <a:lstStyle/>
          <a:p>
            <a:r>
              <a:rPr lang="hr-HR" dirty="0" smtClean="0"/>
              <a:t>10 NAJVAŽNIJIH LJEKOVITIH BILJAKA</a:t>
            </a:r>
            <a:endParaRPr lang="hr-HR" dirty="0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>
          <a:xfrm>
            <a:off x="7143768" y="661111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6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488" y="457200"/>
            <a:ext cx="6134112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STOLISNIK</a:t>
            </a:r>
            <a:br>
              <a:rPr lang="hr-HR" dirty="0" smtClean="0"/>
            </a:br>
            <a:r>
              <a:rPr lang="hr-HR" dirty="0" smtClean="0"/>
              <a:t>(DEZINFICIRA ŽELUDAC I CRIJEVA)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200024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Mirisno-gorka biljka </a:t>
            </a:r>
          </a:p>
          <a:p>
            <a:r>
              <a:rPr lang="hr-HR" dirty="0" smtClean="0"/>
              <a:t>Dezinficira kožu i sluznicu, zaustavlja krvarenje i uklanja upale</a:t>
            </a:r>
          </a:p>
          <a:p>
            <a:r>
              <a:rPr lang="hr-HR" dirty="0" smtClean="0"/>
              <a:t>Čaj od stolisnika čisti krv, dezinficira želudac i crijeva, smiruje upalu želuca i crijeva, potiče apetit, pospješuje bolji rad bubrega i jetra te izlučivanje žuči</a:t>
            </a:r>
          </a:p>
          <a:p>
            <a:endParaRPr lang="hr-HR" dirty="0" smtClean="0"/>
          </a:p>
          <a:p>
            <a:pPr algn="ctr">
              <a:buNone/>
            </a:pPr>
            <a:r>
              <a:rPr lang="hr-HR" u="sng" dirty="0" smtClean="0">
                <a:solidFill>
                  <a:srgbClr val="7030A0"/>
                </a:solidFill>
              </a:rPr>
              <a:t>SKUPLJANJE STOLISNIKA:</a:t>
            </a:r>
            <a:r>
              <a:rPr lang="hr-HR" dirty="0" smtClean="0">
                <a:solidFill>
                  <a:srgbClr val="7030A0"/>
                </a:solidFill>
              </a:rPr>
              <a:t> CVJETOVE I LISTOVE BRATI OD LIPNJA DO RUJNA</a:t>
            </a:r>
            <a:endParaRPr lang="hr-HR" u="sng" dirty="0" smtClean="0">
              <a:solidFill>
                <a:srgbClr val="7030A0"/>
              </a:solidFill>
            </a:endParaRPr>
          </a:p>
          <a:p>
            <a:endParaRPr lang="hr-HR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5643586"/>
            <a:ext cx="1214414" cy="1214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Akcijski gumb: Naprijed ili dalje 6">
            <a:hlinkClick r:id="" action="ppaction://hlinkshowjump?jump=nextslide" highlightClick="1"/>
          </p:cNvPr>
          <p:cNvSpPr/>
          <p:nvPr/>
        </p:nvSpPr>
        <p:spPr>
          <a:xfrm>
            <a:off x="857224" y="6572272"/>
            <a:ext cx="285752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Akcijski gumb: Polazni 7">
            <a:hlinkClick r:id="rId4" action="ppaction://hlinksldjump" highlightClick="1"/>
          </p:cNvPr>
          <p:cNvSpPr/>
          <p:nvPr/>
        </p:nvSpPr>
        <p:spPr>
          <a:xfrm>
            <a:off x="1142976" y="6572272"/>
            <a:ext cx="357190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zervirano mjesto datuma 8"/>
          <p:cNvSpPr>
            <a:spLocks noGrp="1"/>
          </p:cNvSpPr>
          <p:nvPr>
            <p:ph type="dt" sz="half" idx="10"/>
          </p:nvPr>
        </p:nvSpPr>
        <p:spPr>
          <a:xfrm>
            <a:off x="6629400" y="6569075"/>
            <a:ext cx="2514600" cy="288925"/>
          </a:xfrm>
        </p:spPr>
        <p:txBody>
          <a:bodyPr/>
          <a:lstStyle/>
          <a:p>
            <a:fld id="{7BE4C0E3-CB20-4918-8179-7E76010C9404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>
          <a:xfrm>
            <a:off x="3714744" y="6569075"/>
            <a:ext cx="2895600" cy="288925"/>
          </a:xfrm>
        </p:spPr>
        <p:txBody>
          <a:bodyPr/>
          <a:lstStyle/>
          <a:p>
            <a:r>
              <a:rPr lang="hr-HR" dirty="0" smtClean="0"/>
              <a:t>10 NAJVAŽNIJIH LJEKOVITIH BILJAKA</a:t>
            </a:r>
            <a:endParaRPr lang="hr-HR" dirty="0"/>
          </a:p>
        </p:txBody>
      </p:sp>
      <p:sp>
        <p:nvSpPr>
          <p:cNvPr id="12" name="Rezervirano mjesto broja slajda 11"/>
          <p:cNvSpPr>
            <a:spLocks noGrp="1"/>
          </p:cNvSpPr>
          <p:nvPr>
            <p:ph type="sldNum" sz="quarter" idx="12"/>
          </p:nvPr>
        </p:nvSpPr>
        <p:spPr>
          <a:xfrm>
            <a:off x="7143768" y="661111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7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95508" y="285728"/>
            <a:ext cx="6848492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KADULJA</a:t>
            </a:r>
            <a:br>
              <a:rPr lang="hr-HR" dirty="0" smtClean="0"/>
            </a:br>
            <a:r>
              <a:rPr lang="hr-HR" dirty="0" smtClean="0"/>
              <a:t>(DEZINFICIRA USNU ŠUPLJINU I GRLO)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2844" y="1857364"/>
            <a:ext cx="8686800" cy="4525963"/>
          </a:xfrm>
        </p:spPr>
        <p:txBody>
          <a:bodyPr/>
          <a:lstStyle/>
          <a:p>
            <a:r>
              <a:rPr lang="hr-HR" dirty="0" smtClean="0"/>
              <a:t>Sadrži komfor, tanine i smole</a:t>
            </a:r>
          </a:p>
          <a:p>
            <a:r>
              <a:rPr lang="hr-HR" dirty="0" smtClean="0"/>
              <a:t>Čaj od kadulje ublažava kašalj, pospješuje iskašljavanje, dezinficira desni i liječi zubne ciste, dezinficira rane, zaustavlja krvarenja iz rana te pospješuje zacjelJivanje</a:t>
            </a:r>
          </a:p>
          <a:p>
            <a:endParaRPr lang="hr-HR" dirty="0" smtClean="0"/>
          </a:p>
          <a:p>
            <a:pPr algn="ctr">
              <a:buNone/>
            </a:pPr>
            <a:r>
              <a:rPr lang="hr-HR" u="sng" dirty="0" smtClean="0">
                <a:solidFill>
                  <a:srgbClr val="7030A0"/>
                </a:solidFill>
              </a:rPr>
              <a:t>SKUPLJANJE KADULJE:</a:t>
            </a:r>
            <a:r>
              <a:rPr lang="hr-HR" dirty="0" smtClean="0">
                <a:solidFill>
                  <a:srgbClr val="7030A0"/>
                </a:solidFill>
              </a:rPr>
              <a:t> LISTOVE SKUPLJATI POČETKOM LJETA, PRIJE CVATNJE</a:t>
            </a:r>
            <a:endParaRPr lang="hr-HR" u="sng" dirty="0">
              <a:solidFill>
                <a:srgbClr val="7030A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78" y="5643578"/>
            <a:ext cx="1214422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Akcijski gumb: Naprijed ili dalje 4">
            <a:hlinkClick r:id="" action="ppaction://hlinkshowjump?jump=nextslide" highlightClick="1"/>
          </p:cNvPr>
          <p:cNvSpPr/>
          <p:nvPr/>
        </p:nvSpPr>
        <p:spPr>
          <a:xfrm>
            <a:off x="642910" y="6572272"/>
            <a:ext cx="285752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Akcijski gumb: Polazni 5">
            <a:hlinkClick r:id="rId3" action="ppaction://hlinksldjump" highlightClick="1"/>
          </p:cNvPr>
          <p:cNvSpPr/>
          <p:nvPr/>
        </p:nvSpPr>
        <p:spPr>
          <a:xfrm>
            <a:off x="928662" y="6572272"/>
            <a:ext cx="357190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6629400" y="6569075"/>
            <a:ext cx="2514600" cy="288925"/>
          </a:xfrm>
        </p:spPr>
        <p:txBody>
          <a:bodyPr/>
          <a:lstStyle/>
          <a:p>
            <a:fld id="{F097F02B-3849-41D3-84DA-9A2D12757C1A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1"/>
          </p:nvPr>
        </p:nvSpPr>
        <p:spPr>
          <a:xfrm>
            <a:off x="3714744" y="6569075"/>
            <a:ext cx="2895600" cy="288925"/>
          </a:xfrm>
        </p:spPr>
        <p:txBody>
          <a:bodyPr/>
          <a:lstStyle/>
          <a:p>
            <a:r>
              <a:rPr lang="hr-HR" dirty="0" smtClean="0"/>
              <a:t>10 NAJVAŽNIJIH LJEKOVITIH BILJAKA</a:t>
            </a:r>
            <a:endParaRPr lang="hr-HR" dirty="0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>
          <a:xfrm>
            <a:off x="7143768" y="661111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488" y="457200"/>
            <a:ext cx="6134112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METVICA</a:t>
            </a:r>
            <a:br>
              <a:rPr lang="hr-HR" dirty="0" smtClean="0"/>
            </a:br>
            <a:r>
              <a:rPr lang="hr-HR" dirty="0" smtClean="0"/>
              <a:t>(OSVJEŽAVA I RASHLAĐUJE)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5720" y="2000240"/>
            <a:ext cx="8686800" cy="4525963"/>
          </a:xfrm>
        </p:spPr>
        <p:txBody>
          <a:bodyPr>
            <a:normAutofit/>
          </a:bodyPr>
          <a:lstStyle/>
          <a:p>
            <a:r>
              <a:rPr lang="hr-HR" dirty="0" smtClean="0"/>
              <a:t>Sadrži mentol zbog kojeg djeluje osvježavajuće</a:t>
            </a:r>
          </a:p>
          <a:p>
            <a:r>
              <a:rPr lang="hr-HR" dirty="0" smtClean="0"/>
              <a:t>Čaj od metvice potiče apetit i pospješuje probavu, a odlično sredstvo protiv želučanih i crijevnih tegoba, nadutosti, grčeva, mučnine</a:t>
            </a:r>
          </a:p>
          <a:p>
            <a:r>
              <a:rPr lang="hr-HR" dirty="0" smtClean="0"/>
              <a:t>Metvica pospješuje bolji rad jetra</a:t>
            </a:r>
          </a:p>
          <a:p>
            <a:pPr algn="ctr">
              <a:buNone/>
            </a:pPr>
            <a:endParaRPr lang="hr-HR" u="sng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hr-HR" u="sng" dirty="0" smtClean="0">
                <a:solidFill>
                  <a:srgbClr val="7030A0"/>
                </a:solidFill>
              </a:rPr>
              <a:t>SKUPLJANJE METVICE:</a:t>
            </a:r>
            <a:r>
              <a:rPr lang="hr-HR" dirty="0" smtClean="0">
                <a:solidFill>
                  <a:srgbClr val="7030A0"/>
                </a:solidFill>
              </a:rPr>
              <a:t> LISTOVE BRATI PRIJE CVATNJE</a:t>
            </a:r>
            <a:endParaRPr lang="hr-HR" u="sng" dirty="0" smtClean="0">
              <a:solidFill>
                <a:srgbClr val="7030A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5786462"/>
            <a:ext cx="1071538" cy="10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Akcijski gumb: Naprijed ili dalje 4">
            <a:hlinkClick r:id="" action="ppaction://hlinkshowjump?jump=nextslide" highlightClick="1"/>
          </p:cNvPr>
          <p:cNvSpPr/>
          <p:nvPr/>
        </p:nvSpPr>
        <p:spPr>
          <a:xfrm>
            <a:off x="785786" y="6572272"/>
            <a:ext cx="285752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Akcijski gumb: Polazni 5">
            <a:hlinkClick r:id="rId3" action="ppaction://hlinksldjump" highlightClick="1"/>
          </p:cNvPr>
          <p:cNvSpPr/>
          <p:nvPr/>
        </p:nvSpPr>
        <p:spPr>
          <a:xfrm>
            <a:off x="1071538" y="6572272"/>
            <a:ext cx="357190" cy="2857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6629400" y="6569075"/>
            <a:ext cx="2514600" cy="288925"/>
          </a:xfrm>
        </p:spPr>
        <p:txBody>
          <a:bodyPr/>
          <a:lstStyle/>
          <a:p>
            <a:fld id="{64E6D4C6-A853-4CAA-8F6A-353708A93087}" type="datetime1">
              <a:rPr lang="hr-HR" smtClean="0"/>
              <a:pPr/>
              <a:t>27.2.2013</a:t>
            </a:fld>
            <a:endParaRPr lang="hr-HR" dirty="0"/>
          </a:p>
        </p:txBody>
      </p:sp>
      <p:sp>
        <p:nvSpPr>
          <p:cNvPr id="9" name="Rezervirano mjesto podnožja 8"/>
          <p:cNvSpPr>
            <a:spLocks noGrp="1"/>
          </p:cNvSpPr>
          <p:nvPr>
            <p:ph type="ftr" sz="quarter" idx="11"/>
          </p:nvPr>
        </p:nvSpPr>
        <p:spPr>
          <a:xfrm>
            <a:off x="3786182" y="6569075"/>
            <a:ext cx="2895600" cy="288925"/>
          </a:xfrm>
        </p:spPr>
        <p:txBody>
          <a:bodyPr/>
          <a:lstStyle/>
          <a:p>
            <a:r>
              <a:rPr lang="hr-HR" dirty="0" smtClean="0"/>
              <a:t>10 NAJVAŽNIJIH LJEKOVITIH BILJAKA</a:t>
            </a:r>
            <a:endParaRPr lang="hr-HR" dirty="0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>
          <a:xfrm>
            <a:off x="7358082" y="6611112"/>
            <a:ext cx="758952" cy="246888"/>
          </a:xfrm>
        </p:spPr>
        <p:txBody>
          <a:bodyPr/>
          <a:lstStyle/>
          <a:p>
            <a:fld id="{6398BD23-0C34-4496-85E4-34BF55783FD7}" type="slidenum">
              <a:rPr lang="hr-HR" smtClean="0"/>
              <a:pPr/>
              <a:t>9</a:t>
            </a:fld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Pu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192</TotalTime>
  <Words>706</Words>
  <Application>Microsoft Office PowerPoint</Application>
  <PresentationFormat>Prikaz na zaslonu (4:3)</PresentationFormat>
  <Paragraphs>170</Paragraphs>
  <Slides>22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23" baseType="lpstr">
      <vt:lpstr>Putovanje</vt:lpstr>
      <vt:lpstr>Slajd 1</vt:lpstr>
      <vt:lpstr>sadržaj</vt:lpstr>
      <vt:lpstr>Neven  (TRADICIONALNI LIJEK ZA RANE)</vt:lpstr>
      <vt:lpstr>PLJUSKAVICA (PROTIV KOSTOBOLJE)</vt:lpstr>
      <vt:lpstr>Kamilica (antiseptik i antispazmodik)</vt:lpstr>
      <vt:lpstr>MATIČNJAK (UMIRUJE I MIRIŠE NA LIMUN)</vt:lpstr>
      <vt:lpstr>STOLISNIK (DEZINFICIRA ŽELUDAC I CRIJEVA)</vt:lpstr>
      <vt:lpstr>KADULJA (DEZINFICIRA USNU ŠUPLJINU I GRLO)</vt:lpstr>
      <vt:lpstr>METVICA (OSVJEŽAVA I RASHLAĐUJE)</vt:lpstr>
      <vt:lpstr>TRPUTAC (“PRVA POMOĆ” ZA RANE)</vt:lpstr>
      <vt:lpstr>MAJČINA DUŠICA (SNAŽAN BILJNI ANTIBIOTIK)</vt:lpstr>
      <vt:lpstr>ODOLJEN (NAJBOLJE SREDSTVO ZA UMIRENJE)</vt:lpstr>
      <vt:lpstr>KVIZ</vt:lpstr>
      <vt:lpstr>Slajd 14</vt:lpstr>
      <vt:lpstr>Slajd 15</vt:lpstr>
      <vt:lpstr>KVIZ</vt:lpstr>
      <vt:lpstr>Slajd 17</vt:lpstr>
      <vt:lpstr>Slajd 18</vt:lpstr>
      <vt:lpstr>KVIZ</vt:lpstr>
      <vt:lpstr>Slajd 20</vt:lpstr>
      <vt:lpstr>Slajd 21</vt:lpstr>
      <vt:lpstr>IZVORI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.</dc:creator>
  <cp:lastModifiedBy>.</cp:lastModifiedBy>
  <cp:revision>19</cp:revision>
  <dcterms:created xsi:type="dcterms:W3CDTF">2013-02-13T13:32:29Z</dcterms:created>
  <dcterms:modified xsi:type="dcterms:W3CDTF">2013-02-27T13:55:14Z</dcterms:modified>
</cp:coreProperties>
</file>