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256" r:id="rId2"/>
    <p:sldId id="269" r:id="rId3"/>
    <p:sldId id="264" r:id="rId4"/>
    <p:sldId id="257" r:id="rId5"/>
    <p:sldId id="258" r:id="rId6"/>
    <p:sldId id="270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409"/>
    <a:srgbClr val="99FF66"/>
    <a:srgbClr val="CCFF99"/>
    <a:srgbClr val="FFFFFF"/>
    <a:srgbClr val="669900"/>
    <a:srgbClr val="CCFF33"/>
    <a:srgbClr val="99CC00"/>
    <a:srgbClr val="002A14"/>
    <a:srgbClr val="001E0E"/>
    <a:srgbClr val="002E1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60"/>
  </p:normalViewPr>
  <p:slideViewPr>
    <p:cSldViewPr>
      <p:cViewPr>
        <p:scale>
          <a:sx n="69" d="100"/>
          <a:sy n="69" d="100"/>
        </p:scale>
        <p:origin x="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7D1E1-E4F8-4FBD-A9A3-82F9CC9848F2}" type="datetimeFigureOut">
              <a:rPr lang="sr-Latn-CS" smtClean="0"/>
              <a:pPr/>
              <a:t>15.3.2013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C0BE7-EFA5-4E33-B684-93B91809B0C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/</a:t>
            </a:r>
          </a:p>
          <a:p>
            <a:r>
              <a:rPr lang="hr-HR" dirty="0" smtClean="0"/>
              <a:t>http://www.herbateka.eu/node/2390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0BE7-EFA5-4E33-B684-93B91809B0C8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0BE7-EFA5-4E33-B684-93B91809B0C8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djeluje</a:t>
            </a:r>
            <a:br>
              <a:rPr lang="hr-HR" dirty="0" smtClean="0"/>
            </a:br>
            <a:r>
              <a:rPr lang="hr-HR" dirty="0" smtClean="0"/>
              <a:t>čak i na virus HIV-a.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Spojevi lista masline mogu djelovati tako da inaktiviraju djelovanje antibiotika, te stoga proizvode na bazi maslinova lišća ne bi trebalo uzimati u isto vrijeme kad i antibiotike.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0BE7-EFA5-4E33-B684-93B91809B0C8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0BE7-EFA5-4E33-B684-93B91809B0C8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0BE7-EFA5-4E33-B684-93B91809B0C8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0BE7-EFA5-4E33-B684-93B91809B0C8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0BE7-EFA5-4E33-B684-93B91809B0C8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7BECE13-3466-4C43-B8BE-F6A28F941680}" type="datetimeFigureOut">
              <a:rPr lang="sr-Latn-CS" smtClean="0"/>
              <a:pPr/>
              <a:t>15.3.2013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2E45627-B63B-4297-8E7B-B524A73B84B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CE13-3466-4C43-B8BE-F6A28F941680}" type="datetimeFigureOut">
              <a:rPr lang="sr-Latn-CS" smtClean="0"/>
              <a:pPr/>
              <a:t>15.3.2013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5627-B63B-4297-8E7B-B524A73B84B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CE13-3466-4C43-B8BE-F6A28F941680}" type="datetimeFigureOut">
              <a:rPr lang="sr-Latn-CS" smtClean="0"/>
              <a:pPr/>
              <a:t>15.3.2013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5627-B63B-4297-8E7B-B524A73B84B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7BECE13-3466-4C43-B8BE-F6A28F941680}" type="datetimeFigureOut">
              <a:rPr lang="sr-Latn-CS" smtClean="0"/>
              <a:pPr/>
              <a:t>15.3.2013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5627-B63B-4297-8E7B-B524A73B84B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7BECE13-3466-4C43-B8BE-F6A28F941680}" type="datetimeFigureOut">
              <a:rPr lang="sr-Latn-CS" smtClean="0"/>
              <a:pPr/>
              <a:t>15.3.2013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2E45627-B63B-4297-8E7B-B524A73B84B3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7BECE13-3466-4C43-B8BE-F6A28F941680}" type="datetimeFigureOut">
              <a:rPr lang="sr-Latn-CS" smtClean="0"/>
              <a:pPr/>
              <a:t>15.3.2013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E45627-B63B-4297-8E7B-B524A73B84B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7BECE13-3466-4C43-B8BE-F6A28F941680}" type="datetimeFigureOut">
              <a:rPr lang="sr-Latn-CS" smtClean="0"/>
              <a:pPr/>
              <a:t>15.3.2013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2E45627-B63B-4297-8E7B-B524A73B84B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CE13-3466-4C43-B8BE-F6A28F941680}" type="datetimeFigureOut">
              <a:rPr lang="sr-Latn-CS" smtClean="0"/>
              <a:pPr/>
              <a:t>15.3.2013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5627-B63B-4297-8E7B-B524A73B84B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7BECE13-3466-4C43-B8BE-F6A28F941680}" type="datetimeFigureOut">
              <a:rPr lang="sr-Latn-CS" smtClean="0"/>
              <a:pPr/>
              <a:t>15.3.2013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E45627-B63B-4297-8E7B-B524A73B84B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7BECE13-3466-4C43-B8BE-F6A28F941680}" type="datetimeFigureOut">
              <a:rPr lang="sr-Latn-CS" smtClean="0"/>
              <a:pPr/>
              <a:t>15.3.2013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2E45627-B63B-4297-8E7B-B524A73B84B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7BECE13-3466-4C43-B8BE-F6A28F941680}" type="datetimeFigureOut">
              <a:rPr lang="sr-Latn-CS" smtClean="0"/>
              <a:pPr/>
              <a:t>15.3.2013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2E45627-B63B-4297-8E7B-B524A73B84B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7BECE13-3466-4C43-B8BE-F6A28F941680}" type="datetimeFigureOut">
              <a:rPr lang="sr-Latn-CS" smtClean="0"/>
              <a:pPr/>
              <a:t>15.3.2013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2E45627-B63B-4297-8E7B-B524A73B84B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a 18"/>
          <p:cNvGrpSpPr/>
          <p:nvPr/>
        </p:nvGrpSpPr>
        <p:grpSpPr>
          <a:xfrm>
            <a:off x="285720" y="2285992"/>
            <a:ext cx="4572032" cy="4357694"/>
            <a:chOff x="5458276" y="3450284"/>
            <a:chExt cx="3144230" cy="3182414"/>
          </a:xfrm>
        </p:grpSpPr>
        <p:sp>
          <p:nvSpPr>
            <p:cNvPr id="5" name="Elipsa 4"/>
            <p:cNvSpPr/>
            <p:nvPr/>
          </p:nvSpPr>
          <p:spPr>
            <a:xfrm rot="1304661">
              <a:off x="7147309" y="3560551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Elipsa 6"/>
            <p:cNvSpPr/>
            <p:nvPr/>
          </p:nvSpPr>
          <p:spPr>
            <a:xfrm rot="20664678">
              <a:off x="7020282" y="5339527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Elipsa 7"/>
            <p:cNvSpPr/>
            <p:nvPr/>
          </p:nvSpPr>
          <p:spPr>
            <a:xfrm rot="4980912">
              <a:off x="7673812" y="4362321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Elipsa 8"/>
            <p:cNvSpPr/>
            <p:nvPr/>
          </p:nvSpPr>
          <p:spPr>
            <a:xfrm rot="3166418">
              <a:off x="7542830" y="3902613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Elipsa 9"/>
            <p:cNvSpPr/>
            <p:nvPr/>
          </p:nvSpPr>
          <p:spPr>
            <a:xfrm rot="18530724">
              <a:off x="7537996" y="4983516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Elipsa 10"/>
            <p:cNvSpPr/>
            <p:nvPr/>
          </p:nvSpPr>
          <p:spPr>
            <a:xfrm rot="14468712">
              <a:off x="5987399" y="4989685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/>
            <p:cNvSpPr/>
            <p:nvPr/>
          </p:nvSpPr>
          <p:spPr>
            <a:xfrm rot="1522585">
              <a:off x="6391606" y="5346814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Elipsa 12"/>
            <p:cNvSpPr/>
            <p:nvPr/>
          </p:nvSpPr>
          <p:spPr>
            <a:xfrm rot="16851432">
              <a:off x="5828762" y="4187933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Elipsa 13"/>
            <p:cNvSpPr/>
            <p:nvPr/>
          </p:nvSpPr>
          <p:spPr>
            <a:xfrm rot="15796800">
              <a:off x="5815466" y="4573842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Elipsa 14"/>
            <p:cNvSpPr/>
            <p:nvPr/>
          </p:nvSpPr>
          <p:spPr>
            <a:xfrm rot="19219137">
              <a:off x="6202576" y="3677644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Elipsa 15"/>
            <p:cNvSpPr/>
            <p:nvPr/>
          </p:nvSpPr>
          <p:spPr>
            <a:xfrm rot="21317527">
              <a:off x="6695508" y="3450284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Elipsa 17"/>
            <p:cNvSpPr/>
            <p:nvPr/>
          </p:nvSpPr>
          <p:spPr>
            <a:xfrm rot="18097161">
              <a:off x="5912251" y="3866533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6643702" y="4714884"/>
              <a:ext cx="785818" cy="785818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71538" y="0"/>
            <a:ext cx="8072462" cy="2500330"/>
          </a:xfrm>
        </p:spPr>
        <p:txBody>
          <a:bodyPr>
            <a:noAutofit/>
          </a:bodyPr>
          <a:lstStyle/>
          <a:p>
            <a:r>
              <a:rPr lang="hr-HR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Rounded MT Bold" pitchFamily="34" charset="0"/>
              </a:rPr>
              <a:t>7 </a:t>
            </a:r>
            <a:r>
              <a:rPr lang="hr-HR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Rounded MT Bold" pitchFamily="34" charset="0"/>
              </a:rPr>
              <a:t>b</a:t>
            </a:r>
            <a:r>
              <a:rPr lang="hr-HR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Rounded MT Bold" pitchFamily="34" charset="0"/>
              </a:rPr>
              <a:t>iljaka</a:t>
            </a:r>
            <a:r>
              <a:rPr lang="hr-HR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Rounded MT Bold" pitchFamily="34" charset="0"/>
              </a:rPr>
              <a:t/>
            </a:r>
            <a:br>
              <a:rPr lang="hr-HR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Rounded MT Bold" pitchFamily="34" charset="0"/>
              </a:rPr>
            </a:br>
            <a:r>
              <a:rPr lang="hr-HR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Rounded MT Bold" pitchFamily="34" charset="0"/>
              </a:rPr>
              <a:t>protiv virusa</a:t>
            </a:r>
            <a:endParaRPr lang="hr-HR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571868" y="3214686"/>
            <a:ext cx="142876" cy="71438"/>
          </a:xfrm>
        </p:spPr>
        <p:txBody>
          <a:bodyPr>
            <a:normAutofit fontScale="25000" lnSpcReduction="20000"/>
          </a:bodyPr>
          <a:lstStyle/>
          <a:p>
            <a:endParaRPr lang="hr-HR" sz="2400" dirty="0"/>
          </a:p>
        </p:txBody>
      </p:sp>
      <p:grpSp>
        <p:nvGrpSpPr>
          <p:cNvPr id="21" name="Grupa 20"/>
          <p:cNvGrpSpPr/>
          <p:nvPr/>
        </p:nvGrpSpPr>
        <p:grpSpPr>
          <a:xfrm>
            <a:off x="5286380" y="5072074"/>
            <a:ext cx="1399740" cy="1417748"/>
            <a:chOff x="5458276" y="3450284"/>
            <a:chExt cx="3144230" cy="3182414"/>
          </a:xfrm>
        </p:grpSpPr>
        <p:sp>
          <p:nvSpPr>
            <p:cNvPr id="22" name="Elipsa 21"/>
            <p:cNvSpPr/>
            <p:nvPr/>
          </p:nvSpPr>
          <p:spPr>
            <a:xfrm rot="1304661">
              <a:off x="7147309" y="3560551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 rot="20664678">
              <a:off x="7020282" y="5339527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Elipsa 23"/>
            <p:cNvSpPr/>
            <p:nvPr/>
          </p:nvSpPr>
          <p:spPr>
            <a:xfrm rot="4980912">
              <a:off x="7673812" y="4362321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 rot="3166418">
              <a:off x="7542830" y="3902613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 rot="18530724">
              <a:off x="7537996" y="4983516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 rot="14468712">
              <a:off x="5987399" y="4989685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Elipsa 27"/>
            <p:cNvSpPr/>
            <p:nvPr/>
          </p:nvSpPr>
          <p:spPr>
            <a:xfrm rot="1522585">
              <a:off x="6391606" y="5346814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Elipsa 28"/>
            <p:cNvSpPr/>
            <p:nvPr/>
          </p:nvSpPr>
          <p:spPr>
            <a:xfrm rot="16851432">
              <a:off x="5828762" y="4187933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Elipsa 29"/>
            <p:cNvSpPr/>
            <p:nvPr/>
          </p:nvSpPr>
          <p:spPr>
            <a:xfrm rot="15796800">
              <a:off x="5815466" y="4573842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Elipsa 30"/>
            <p:cNvSpPr/>
            <p:nvPr/>
          </p:nvSpPr>
          <p:spPr>
            <a:xfrm rot="19219137">
              <a:off x="6202576" y="3677644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/>
            <p:cNvSpPr/>
            <p:nvPr/>
          </p:nvSpPr>
          <p:spPr>
            <a:xfrm rot="21317527">
              <a:off x="6695508" y="3450284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Elipsa 32"/>
            <p:cNvSpPr/>
            <p:nvPr/>
          </p:nvSpPr>
          <p:spPr>
            <a:xfrm rot="18097161">
              <a:off x="5912251" y="3866533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Elipsa 33"/>
            <p:cNvSpPr/>
            <p:nvPr/>
          </p:nvSpPr>
          <p:spPr>
            <a:xfrm>
              <a:off x="6643702" y="4714884"/>
              <a:ext cx="785818" cy="785818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5" name="Grupa 20"/>
          <p:cNvGrpSpPr/>
          <p:nvPr/>
        </p:nvGrpSpPr>
        <p:grpSpPr>
          <a:xfrm>
            <a:off x="5143504" y="3286124"/>
            <a:ext cx="1071570" cy="1203434"/>
            <a:chOff x="5458276" y="3450284"/>
            <a:chExt cx="3144230" cy="3182414"/>
          </a:xfrm>
        </p:grpSpPr>
        <p:sp>
          <p:nvSpPr>
            <p:cNvPr id="36" name="Elipsa 21"/>
            <p:cNvSpPr/>
            <p:nvPr/>
          </p:nvSpPr>
          <p:spPr>
            <a:xfrm rot="1304661">
              <a:off x="7147309" y="3560551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Elipsa 22"/>
            <p:cNvSpPr/>
            <p:nvPr/>
          </p:nvSpPr>
          <p:spPr>
            <a:xfrm rot="20664678">
              <a:off x="7020282" y="5339527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23"/>
            <p:cNvSpPr/>
            <p:nvPr/>
          </p:nvSpPr>
          <p:spPr>
            <a:xfrm rot="4980912">
              <a:off x="7673812" y="4362321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Elipsa 24"/>
            <p:cNvSpPr/>
            <p:nvPr/>
          </p:nvSpPr>
          <p:spPr>
            <a:xfrm rot="3166418">
              <a:off x="7542830" y="3902613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Elipsa 25"/>
            <p:cNvSpPr/>
            <p:nvPr/>
          </p:nvSpPr>
          <p:spPr>
            <a:xfrm rot="18530724">
              <a:off x="7537996" y="4983516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Elipsa 26"/>
            <p:cNvSpPr/>
            <p:nvPr/>
          </p:nvSpPr>
          <p:spPr>
            <a:xfrm rot="14468712">
              <a:off x="5987399" y="4989685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Elipsa 27"/>
            <p:cNvSpPr/>
            <p:nvPr/>
          </p:nvSpPr>
          <p:spPr>
            <a:xfrm rot="1522585">
              <a:off x="6391606" y="5346814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Elipsa 28"/>
            <p:cNvSpPr/>
            <p:nvPr/>
          </p:nvSpPr>
          <p:spPr>
            <a:xfrm rot="16851432">
              <a:off x="5828762" y="4187933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Elipsa 29"/>
            <p:cNvSpPr/>
            <p:nvPr/>
          </p:nvSpPr>
          <p:spPr>
            <a:xfrm rot="15796800">
              <a:off x="5815466" y="4573842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Elipsa 30"/>
            <p:cNvSpPr/>
            <p:nvPr/>
          </p:nvSpPr>
          <p:spPr>
            <a:xfrm rot="19219137">
              <a:off x="6202576" y="3677644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Elipsa 31"/>
            <p:cNvSpPr/>
            <p:nvPr/>
          </p:nvSpPr>
          <p:spPr>
            <a:xfrm rot="21317527">
              <a:off x="6695508" y="3450284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Elipsa 32"/>
            <p:cNvSpPr/>
            <p:nvPr/>
          </p:nvSpPr>
          <p:spPr>
            <a:xfrm rot="18097161">
              <a:off x="5912251" y="3866533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Elipsa 33"/>
            <p:cNvSpPr/>
            <p:nvPr/>
          </p:nvSpPr>
          <p:spPr>
            <a:xfrm>
              <a:off x="6643702" y="4714884"/>
              <a:ext cx="785818" cy="785818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9" name="Grupa 20"/>
          <p:cNvGrpSpPr/>
          <p:nvPr/>
        </p:nvGrpSpPr>
        <p:grpSpPr>
          <a:xfrm>
            <a:off x="6929454" y="3500438"/>
            <a:ext cx="1399740" cy="1417748"/>
            <a:chOff x="5458276" y="3450284"/>
            <a:chExt cx="3144230" cy="3182414"/>
          </a:xfrm>
        </p:grpSpPr>
        <p:sp>
          <p:nvSpPr>
            <p:cNvPr id="50" name="Elipsa 21"/>
            <p:cNvSpPr/>
            <p:nvPr/>
          </p:nvSpPr>
          <p:spPr>
            <a:xfrm rot="1304661">
              <a:off x="7147309" y="3560551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Elipsa 22"/>
            <p:cNvSpPr/>
            <p:nvPr/>
          </p:nvSpPr>
          <p:spPr>
            <a:xfrm rot="20664678">
              <a:off x="7020282" y="5339527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Elipsa 23"/>
            <p:cNvSpPr/>
            <p:nvPr/>
          </p:nvSpPr>
          <p:spPr>
            <a:xfrm rot="4980912">
              <a:off x="7673812" y="4362321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Elipsa 24"/>
            <p:cNvSpPr/>
            <p:nvPr/>
          </p:nvSpPr>
          <p:spPr>
            <a:xfrm rot="3166418">
              <a:off x="7542830" y="3902613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Elipsa 25"/>
            <p:cNvSpPr/>
            <p:nvPr/>
          </p:nvSpPr>
          <p:spPr>
            <a:xfrm rot="18530724">
              <a:off x="7537996" y="4983516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5" name="Elipsa 26"/>
            <p:cNvSpPr/>
            <p:nvPr/>
          </p:nvSpPr>
          <p:spPr>
            <a:xfrm rot="14468712">
              <a:off x="5987399" y="4989685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Elipsa 27"/>
            <p:cNvSpPr/>
            <p:nvPr/>
          </p:nvSpPr>
          <p:spPr>
            <a:xfrm rot="1522585">
              <a:off x="6391606" y="5346814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Elipsa 28"/>
            <p:cNvSpPr/>
            <p:nvPr/>
          </p:nvSpPr>
          <p:spPr>
            <a:xfrm rot="16851432">
              <a:off x="5828762" y="4187933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Elipsa 29"/>
            <p:cNvSpPr/>
            <p:nvPr/>
          </p:nvSpPr>
          <p:spPr>
            <a:xfrm rot="15796800">
              <a:off x="5815466" y="4573842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Elipsa 30"/>
            <p:cNvSpPr/>
            <p:nvPr/>
          </p:nvSpPr>
          <p:spPr>
            <a:xfrm rot="19219137">
              <a:off x="6202576" y="3677644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Elipsa 31"/>
            <p:cNvSpPr/>
            <p:nvPr/>
          </p:nvSpPr>
          <p:spPr>
            <a:xfrm rot="21317527">
              <a:off x="6695508" y="3450284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1" name="Elipsa 32"/>
            <p:cNvSpPr/>
            <p:nvPr/>
          </p:nvSpPr>
          <p:spPr>
            <a:xfrm rot="18097161">
              <a:off x="5912251" y="3866533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2" name="Elipsa 33"/>
            <p:cNvSpPr/>
            <p:nvPr/>
          </p:nvSpPr>
          <p:spPr>
            <a:xfrm>
              <a:off x="6643702" y="4714884"/>
              <a:ext cx="785818" cy="785818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63" name="Grupa 20"/>
          <p:cNvGrpSpPr/>
          <p:nvPr/>
        </p:nvGrpSpPr>
        <p:grpSpPr>
          <a:xfrm>
            <a:off x="785786" y="714356"/>
            <a:ext cx="1399740" cy="1417748"/>
            <a:chOff x="5458276" y="3450284"/>
            <a:chExt cx="3144230" cy="3182414"/>
          </a:xfrm>
        </p:grpSpPr>
        <p:sp>
          <p:nvSpPr>
            <p:cNvPr id="64" name="Elipsa 21"/>
            <p:cNvSpPr/>
            <p:nvPr/>
          </p:nvSpPr>
          <p:spPr>
            <a:xfrm rot="1304661">
              <a:off x="7147309" y="3560551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5" name="Elipsa 22"/>
            <p:cNvSpPr/>
            <p:nvPr/>
          </p:nvSpPr>
          <p:spPr>
            <a:xfrm rot="20664678">
              <a:off x="7020282" y="5339527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6" name="Elipsa 23"/>
            <p:cNvSpPr/>
            <p:nvPr/>
          </p:nvSpPr>
          <p:spPr>
            <a:xfrm rot="4980912">
              <a:off x="7673812" y="4362321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Elipsa 24"/>
            <p:cNvSpPr/>
            <p:nvPr/>
          </p:nvSpPr>
          <p:spPr>
            <a:xfrm rot="3166418">
              <a:off x="7542830" y="3902613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8" name="Elipsa 25"/>
            <p:cNvSpPr/>
            <p:nvPr/>
          </p:nvSpPr>
          <p:spPr>
            <a:xfrm rot="18530724">
              <a:off x="7537996" y="4983516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9" name="Elipsa 26"/>
            <p:cNvSpPr/>
            <p:nvPr/>
          </p:nvSpPr>
          <p:spPr>
            <a:xfrm rot="14468712">
              <a:off x="5987399" y="4989685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0" name="Elipsa 27"/>
            <p:cNvSpPr/>
            <p:nvPr/>
          </p:nvSpPr>
          <p:spPr>
            <a:xfrm rot="1522585">
              <a:off x="6391606" y="5346814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1" name="Elipsa 28"/>
            <p:cNvSpPr/>
            <p:nvPr/>
          </p:nvSpPr>
          <p:spPr>
            <a:xfrm rot="16851432">
              <a:off x="5828762" y="4187933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Elipsa 29"/>
            <p:cNvSpPr/>
            <p:nvPr/>
          </p:nvSpPr>
          <p:spPr>
            <a:xfrm rot="15796800">
              <a:off x="5815466" y="4573842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3" name="Elipsa 30"/>
            <p:cNvSpPr/>
            <p:nvPr/>
          </p:nvSpPr>
          <p:spPr>
            <a:xfrm rot="19219137">
              <a:off x="6202576" y="3677644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4" name="Elipsa 31"/>
            <p:cNvSpPr/>
            <p:nvPr/>
          </p:nvSpPr>
          <p:spPr>
            <a:xfrm rot="21317527">
              <a:off x="6695508" y="3450284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5" name="Elipsa 32"/>
            <p:cNvSpPr/>
            <p:nvPr/>
          </p:nvSpPr>
          <p:spPr>
            <a:xfrm rot="18097161">
              <a:off x="5912251" y="3866533"/>
              <a:ext cx="571504" cy="128588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6" name="Elipsa 33"/>
            <p:cNvSpPr/>
            <p:nvPr/>
          </p:nvSpPr>
          <p:spPr>
            <a:xfrm>
              <a:off x="6643702" y="4714884"/>
              <a:ext cx="785818" cy="785818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EHINACEA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28662" y="1357298"/>
            <a:ext cx="7772400" cy="3217076"/>
          </a:xfrm>
        </p:spPr>
        <p:txBody>
          <a:bodyPr>
            <a:normAutofit/>
          </a:bodyPr>
          <a:lstStyle/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000" dirty="0" smtClean="0">
                <a:solidFill>
                  <a:srgbClr val="001409"/>
                </a:solidFill>
              </a:rPr>
              <a:t>najpoznatija imuno-jačajuća biljka čije tvari doprinose povećanju broja imunoloških stanica odgovornih za inaktivaciju virusa i bakterija</a:t>
            </a:r>
          </a:p>
          <a:p>
            <a:pPr>
              <a:buClr>
                <a:srgbClr val="001409"/>
              </a:buClr>
              <a:buNone/>
            </a:pPr>
            <a:endParaRPr lang="hr-HR" sz="2000" dirty="0" smtClean="0">
              <a:solidFill>
                <a:srgbClr val="001409"/>
              </a:solidFill>
            </a:endParaRP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000" dirty="0" smtClean="0">
                <a:solidFill>
                  <a:srgbClr val="001409"/>
                </a:solidFill>
              </a:rPr>
              <a:t>dokazano je da ehinacea efikasno djeluje kod akutnih infekcija dišnih putova, uključujući gripu, prehladu, bronhitis, sinusitis, tonzilitis, upalu uha i peludnu groznicu</a:t>
            </a:r>
          </a:p>
        </p:txBody>
      </p:sp>
      <p:pic>
        <p:nvPicPr>
          <p:cNvPr id="4" name="Slika 3" descr="ehinace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929066"/>
            <a:ext cx="3585545" cy="2386017"/>
          </a:xfrm>
          <a:prstGeom prst="rect">
            <a:avLst/>
          </a:prstGeom>
        </p:spPr>
      </p:pic>
      <p:sp>
        <p:nvSpPr>
          <p:cNvPr id="5" name="Strelica ulijevo 4"/>
          <p:cNvSpPr/>
          <p:nvPr/>
        </p:nvSpPr>
        <p:spPr>
          <a:xfrm>
            <a:off x="4643438" y="4929198"/>
            <a:ext cx="1714512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6572264" y="5072074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6"/>
                </a:solidFill>
              </a:rPr>
              <a:t>cvijet </a:t>
            </a:r>
            <a:r>
              <a:rPr lang="hr-HR" dirty="0" err="1" smtClean="0">
                <a:solidFill>
                  <a:schemeClr val="accent6"/>
                </a:solidFill>
              </a:rPr>
              <a:t>ehinaceje</a:t>
            </a:r>
            <a:endParaRPr lang="hr-HR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/>
          <a:lstStyle/>
          <a:p>
            <a:r>
              <a:rPr lang="hr-HR" dirty="0" err="1" smtClean="0"/>
              <a:t>Pau</a:t>
            </a:r>
            <a:r>
              <a:rPr lang="hr-HR" dirty="0" smtClean="0"/>
              <a:t> d’ </a:t>
            </a:r>
            <a:r>
              <a:rPr lang="hr-HR" dirty="0" err="1" smtClean="0"/>
              <a:t>Arco</a:t>
            </a:r>
            <a:r>
              <a:rPr lang="hr-HR" dirty="0" smtClean="0"/>
              <a:t> (</a:t>
            </a:r>
            <a:r>
              <a:rPr lang="hr-HR" dirty="0" err="1" smtClean="0"/>
              <a:t>taheebo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28662" y="1142984"/>
            <a:ext cx="7772400" cy="3357586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400" dirty="0" err="1" smtClean="0">
                <a:solidFill>
                  <a:srgbClr val="001409"/>
                </a:solidFill>
              </a:rPr>
              <a:t>Pau</a:t>
            </a:r>
            <a:r>
              <a:rPr lang="hr-HR" sz="2400" dirty="0" smtClean="0">
                <a:solidFill>
                  <a:srgbClr val="001409"/>
                </a:solidFill>
              </a:rPr>
              <a:t> d’ </a:t>
            </a:r>
            <a:r>
              <a:rPr lang="hr-HR" sz="2400" dirty="0" err="1" smtClean="0">
                <a:solidFill>
                  <a:srgbClr val="001409"/>
                </a:solidFill>
              </a:rPr>
              <a:t>Arco</a:t>
            </a:r>
            <a:r>
              <a:rPr lang="hr-HR" sz="2400" dirty="0" smtClean="0">
                <a:solidFill>
                  <a:srgbClr val="001409"/>
                </a:solidFill>
              </a:rPr>
              <a:t> (južnoameričko drvo) je jedna od najmoćnijih ljekovitih biljaka za potporu imunitetu</a:t>
            </a:r>
          </a:p>
          <a:p>
            <a:pPr>
              <a:buClr>
                <a:srgbClr val="001409"/>
              </a:buClr>
              <a:buNone/>
            </a:pPr>
            <a:endParaRPr lang="hr-HR" sz="2400" dirty="0" smtClean="0">
              <a:solidFill>
                <a:srgbClr val="001409"/>
              </a:solidFill>
            </a:endParaRP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400" dirty="0" smtClean="0">
                <a:solidFill>
                  <a:srgbClr val="001409"/>
                </a:solidFill>
              </a:rPr>
              <a:t>taheebo djeluje protiv bakterija, virusa i gljivica te da jača imunosni sustav</a:t>
            </a:r>
          </a:p>
          <a:p>
            <a:pPr>
              <a:buClr>
                <a:srgbClr val="001409"/>
              </a:buClr>
              <a:buNone/>
            </a:pPr>
            <a:endParaRPr lang="hr-HR" sz="2400" dirty="0" smtClean="0">
              <a:solidFill>
                <a:srgbClr val="001409"/>
              </a:solidFill>
            </a:endParaRP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400" dirty="0" smtClean="0">
                <a:solidFill>
                  <a:srgbClr val="001409"/>
                </a:solidFill>
              </a:rPr>
              <a:t>taheebo u obliku kapsula, tableta, tinkture ili čaja može učinkovito ojačati imunitet u slučajevima gripe i prehlade, sindroma kroničnog umora, bronhitisa ili infekcije HlV-om</a:t>
            </a:r>
            <a:endParaRPr lang="hr-HR" sz="2400" dirty="0">
              <a:solidFill>
                <a:srgbClr val="001409"/>
              </a:solidFill>
            </a:endParaRPr>
          </a:p>
        </p:txBody>
      </p:sp>
      <p:pic>
        <p:nvPicPr>
          <p:cNvPr id="4" name="Slika 3" descr="pau-darc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29132"/>
            <a:ext cx="4643438" cy="2428868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5429256" y="542926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6"/>
                </a:solidFill>
              </a:rPr>
              <a:t>Drvo </a:t>
            </a:r>
            <a:r>
              <a:rPr lang="hr-HR" dirty="0" err="1" smtClean="0">
                <a:solidFill>
                  <a:schemeClr val="accent6"/>
                </a:solidFill>
              </a:rPr>
              <a:t>P</a:t>
            </a:r>
            <a:r>
              <a:rPr lang="hr-HR" dirty="0" err="1" smtClean="0">
                <a:solidFill>
                  <a:schemeClr val="accent6"/>
                </a:solidFill>
              </a:rPr>
              <a:t>au</a:t>
            </a:r>
            <a:r>
              <a:rPr lang="hr-HR" dirty="0" smtClean="0">
                <a:solidFill>
                  <a:schemeClr val="accent6"/>
                </a:solidFill>
              </a:rPr>
              <a:t> d’ </a:t>
            </a:r>
            <a:r>
              <a:rPr lang="hr-HR" dirty="0" err="1" smtClean="0">
                <a:solidFill>
                  <a:schemeClr val="accent6"/>
                </a:solidFill>
              </a:rPr>
              <a:t>Arca</a:t>
            </a:r>
            <a:endParaRPr lang="hr-HR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r>
              <a:rPr lang="hr-HR" dirty="0" smtClean="0"/>
              <a:t>Crni kim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28662" y="1285860"/>
            <a:ext cx="7772400" cy="2571768"/>
          </a:xfrm>
        </p:spPr>
        <p:txBody>
          <a:bodyPr>
            <a:normAutofit fontScale="85000" lnSpcReduction="20000"/>
          </a:bodyPr>
          <a:lstStyle/>
          <a:p>
            <a:pPr>
              <a:buClrTx/>
              <a:buFont typeface="Wingdings" pitchFamily="2" charset="2"/>
              <a:buChar char="["/>
            </a:pPr>
            <a:r>
              <a:rPr lang="hr-HR" sz="2400" dirty="0" smtClean="0">
                <a:solidFill>
                  <a:srgbClr val="001409"/>
                </a:solidFill>
              </a:rPr>
              <a:t>zbog svog bogatog kemijskog sastava (sadrži preko 100 aktivnih sastojaka) crni kim djeluje na široki spektar bolesti</a:t>
            </a:r>
          </a:p>
          <a:p>
            <a:pPr>
              <a:buClrTx/>
              <a:buNone/>
            </a:pPr>
            <a:endParaRPr lang="hr-HR" sz="2400" dirty="0" smtClean="0">
              <a:solidFill>
                <a:srgbClr val="001409"/>
              </a:solidFill>
            </a:endParaRPr>
          </a:p>
          <a:p>
            <a:pPr>
              <a:buClrTx/>
              <a:buFont typeface="Wingdings" pitchFamily="2" charset="2"/>
              <a:buChar char="["/>
            </a:pPr>
            <a:r>
              <a:rPr lang="hr-HR" sz="2400" dirty="0" smtClean="0">
                <a:solidFill>
                  <a:srgbClr val="001409"/>
                </a:solidFill>
              </a:rPr>
              <a:t>blagotvorno djeluje na dišni, probavni i mokraćni </a:t>
            </a:r>
            <a:r>
              <a:rPr lang="hr-HR" sz="2400" dirty="0" smtClean="0">
                <a:solidFill>
                  <a:srgbClr val="001409"/>
                </a:solidFill>
              </a:rPr>
              <a:t>sustav</a:t>
            </a:r>
          </a:p>
          <a:p>
            <a:pPr>
              <a:buClrTx/>
              <a:buFont typeface="Wingdings" pitchFamily="2" charset="2"/>
              <a:buChar char="["/>
            </a:pPr>
            <a:endParaRPr lang="hr-HR" sz="2400" dirty="0" smtClean="0">
              <a:solidFill>
                <a:srgbClr val="001409"/>
              </a:solidFill>
            </a:endParaRPr>
          </a:p>
          <a:p>
            <a:pPr>
              <a:buClrTx/>
              <a:buFont typeface="Wingdings" pitchFamily="2" charset="2"/>
              <a:buChar char="["/>
            </a:pPr>
            <a:r>
              <a:rPr lang="hr-HR" sz="2400" dirty="0" smtClean="0">
                <a:solidFill>
                  <a:srgbClr val="001409"/>
                </a:solidFill>
              </a:rPr>
              <a:t>jača imunitet, liječi bronhitis, kronični kašalj i </a:t>
            </a:r>
            <a:r>
              <a:rPr lang="hr-HR" sz="2400" dirty="0" smtClean="0">
                <a:solidFill>
                  <a:srgbClr val="001409"/>
                </a:solidFill>
              </a:rPr>
              <a:t>emfizem</a:t>
            </a:r>
          </a:p>
          <a:p>
            <a:pPr>
              <a:buClrTx/>
              <a:buFont typeface="Wingdings" pitchFamily="2" charset="2"/>
              <a:buChar char="["/>
            </a:pPr>
            <a:endParaRPr lang="hr-HR" sz="2400" dirty="0" smtClean="0">
              <a:solidFill>
                <a:srgbClr val="001409"/>
              </a:solidFill>
            </a:endParaRPr>
          </a:p>
          <a:p>
            <a:pPr>
              <a:buClrTx/>
              <a:buFont typeface="Wingdings" pitchFamily="2" charset="2"/>
              <a:buChar char="["/>
            </a:pPr>
            <a:r>
              <a:rPr lang="hr-HR" sz="2400" dirty="0" smtClean="0">
                <a:solidFill>
                  <a:srgbClr val="001409"/>
                </a:solidFill>
              </a:rPr>
              <a:t>daje odlične rezultate u liječenju alergije i astme</a:t>
            </a:r>
            <a:endParaRPr lang="hr-HR" sz="2400" dirty="0">
              <a:solidFill>
                <a:srgbClr val="001409"/>
              </a:solidFill>
            </a:endParaRPr>
          </a:p>
        </p:txBody>
      </p:sp>
      <p:pic>
        <p:nvPicPr>
          <p:cNvPr id="4" name="Slika 3" descr="crni_ki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00504"/>
            <a:ext cx="6657966" cy="2857496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7215206" y="4857760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6"/>
                </a:solidFill>
              </a:rPr>
              <a:t>Cvijet crnog kima</a:t>
            </a:r>
            <a:endParaRPr lang="hr-HR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 jeste li znali da…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57224" y="1500150"/>
            <a:ext cx="7772400" cy="535785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000" dirty="0" smtClean="0">
                <a:solidFill>
                  <a:srgbClr val="001409"/>
                </a:solidFill>
              </a:rPr>
              <a:t>...mačja kandža djeluje i na imunološki sustav, prvenstveno poticanjem stvaranja limfocita te jačanjem njihove aktivnosti?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endParaRPr lang="hr-HR" sz="2000" dirty="0" smtClean="0">
              <a:solidFill>
                <a:srgbClr val="001409"/>
              </a:solidFill>
            </a:endParaRP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000" dirty="0" smtClean="0">
                <a:solidFill>
                  <a:srgbClr val="001409"/>
                </a:solidFill>
              </a:rPr>
              <a:t>...spojevi lista masline mogu djelovati tako da inaktiviraju djelovanje antibiotika (te stoga proizvode na bazi maslinova lišća ne bi trebalo uzimati u isto vrijeme kad i antibiotike)?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endParaRPr lang="hr-HR" sz="2000" dirty="0" smtClean="0">
              <a:solidFill>
                <a:srgbClr val="001409"/>
              </a:solidFill>
            </a:endParaRP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000" dirty="0" smtClean="0">
                <a:solidFill>
                  <a:srgbClr val="001409"/>
                </a:solidFill>
              </a:rPr>
              <a:t>...bobice bazge imaju i snažno antioksidativno djelovanje te smanjuju ukupnu razinu oksidativnog stresa?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endParaRPr lang="hr-HR" sz="2000" dirty="0" smtClean="0">
              <a:solidFill>
                <a:srgbClr val="001409"/>
              </a:solidFill>
            </a:endParaRP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000" dirty="0" smtClean="0">
                <a:solidFill>
                  <a:srgbClr val="001409"/>
                </a:solidFill>
              </a:rPr>
              <a:t>...astragalus u kombinaciji sa ehinaceom vrlo je djelotvorno sredstvo u zaštiti od infekcija dišnih organa?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endParaRPr lang="hr-HR" sz="2000" dirty="0" smtClean="0">
              <a:solidFill>
                <a:srgbClr val="001409"/>
              </a:solidFill>
            </a:endParaRP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000" dirty="0" smtClean="0">
                <a:solidFill>
                  <a:srgbClr val="001409"/>
                </a:solidFill>
              </a:rPr>
              <a:t>...zbog flavonoida koje sadrži, astragalus djeluje kao prirodni tonik, a  pomaže i kod iscrpljenosti i kroničnog umora te da ubrzava oporavak nakon bolesti?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endParaRPr lang="hr-HR" sz="2000" dirty="0" smtClean="0">
              <a:solidFill>
                <a:srgbClr val="001409"/>
              </a:solidFill>
            </a:endParaRP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000" dirty="0" smtClean="0">
                <a:solidFill>
                  <a:srgbClr val="001409"/>
                </a:solidFill>
              </a:rPr>
              <a:t>...je ehinaceu najbolje uzimati kod prvih simptoma bolesti?</a:t>
            </a:r>
          </a:p>
          <a:p>
            <a:endParaRPr lang="hr-HR" sz="24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H="1">
            <a:off x="8686799" y="500042"/>
            <a:ext cx="45719" cy="7143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85786" y="714356"/>
            <a:ext cx="7772400" cy="5712642"/>
          </a:xfrm>
        </p:spPr>
        <p:txBody>
          <a:bodyPr/>
          <a:lstStyle/>
          <a:p>
            <a:pPr>
              <a:buClrTx/>
              <a:buFont typeface="Wingdings" pitchFamily="2" charset="2"/>
              <a:buChar char="["/>
            </a:pPr>
            <a:r>
              <a:rPr lang="hr-HR" sz="2000" dirty="0" smtClean="0">
                <a:solidFill>
                  <a:srgbClr val="001409"/>
                </a:solidFill>
              </a:rPr>
              <a:t>…je </a:t>
            </a:r>
            <a:r>
              <a:rPr lang="hr-HR" sz="2000" dirty="0" smtClean="0">
                <a:solidFill>
                  <a:srgbClr val="001409"/>
                </a:solidFill>
              </a:rPr>
              <a:t>zbog protuupalnih svojstava </a:t>
            </a:r>
            <a:r>
              <a:rPr lang="hr-HR" sz="2000" dirty="0" err="1" smtClean="0">
                <a:solidFill>
                  <a:srgbClr val="001409"/>
                </a:solidFill>
              </a:rPr>
              <a:t>taheebo</a:t>
            </a:r>
            <a:r>
              <a:rPr lang="hr-HR" sz="2000" dirty="0" smtClean="0">
                <a:solidFill>
                  <a:srgbClr val="001409"/>
                </a:solidFill>
              </a:rPr>
              <a:t> koristan kod akutnog bronhitisa, čiji su simptomi upala dišnih </a:t>
            </a:r>
            <a:r>
              <a:rPr lang="hr-HR" sz="2000" dirty="0" err="1" smtClean="0">
                <a:solidFill>
                  <a:srgbClr val="001409"/>
                </a:solidFill>
              </a:rPr>
              <a:t>puteva</a:t>
            </a:r>
            <a:r>
              <a:rPr lang="hr-HR" sz="2000" dirty="0" smtClean="0">
                <a:solidFill>
                  <a:srgbClr val="001409"/>
                </a:solidFill>
              </a:rPr>
              <a:t> i bol u mišićima?</a:t>
            </a:r>
          </a:p>
          <a:p>
            <a:pPr>
              <a:buClrTx/>
              <a:buFont typeface="Wingdings" pitchFamily="2" charset="2"/>
              <a:buChar char="["/>
            </a:pPr>
            <a:endParaRPr lang="hr-HR" sz="2000" dirty="0" smtClean="0">
              <a:solidFill>
                <a:srgbClr val="001409"/>
              </a:solidFill>
            </a:endParaRPr>
          </a:p>
          <a:p>
            <a:pPr>
              <a:buClrTx/>
              <a:buFont typeface="Wingdings" pitchFamily="2" charset="2"/>
              <a:buChar char="["/>
            </a:pPr>
            <a:r>
              <a:rPr lang="hr-HR" sz="2000" dirty="0" smtClean="0">
                <a:solidFill>
                  <a:srgbClr val="001409"/>
                </a:solidFill>
              </a:rPr>
              <a:t>…lokalna </a:t>
            </a:r>
            <a:r>
              <a:rPr lang="hr-HR" sz="2000" dirty="0" smtClean="0">
                <a:solidFill>
                  <a:srgbClr val="001409"/>
                </a:solidFill>
              </a:rPr>
              <a:t>primjena tinkture taheeba može ukloniti bradavice?</a:t>
            </a:r>
          </a:p>
          <a:p>
            <a:pPr>
              <a:buClrTx/>
              <a:buFont typeface="Wingdings" pitchFamily="2" charset="2"/>
              <a:buChar char="["/>
            </a:pPr>
            <a:endParaRPr lang="hr-HR" sz="2000" dirty="0" smtClean="0">
              <a:solidFill>
                <a:srgbClr val="001409"/>
              </a:solidFill>
            </a:endParaRPr>
          </a:p>
          <a:p>
            <a:pPr>
              <a:buClrTx/>
              <a:buFont typeface="Wingdings" pitchFamily="2" charset="2"/>
              <a:buChar char="["/>
            </a:pPr>
            <a:r>
              <a:rPr lang="hr-HR" sz="2000" dirty="0" smtClean="0">
                <a:solidFill>
                  <a:srgbClr val="001409"/>
                </a:solidFill>
              </a:rPr>
              <a:t>…su </a:t>
            </a:r>
            <a:r>
              <a:rPr lang="hr-HR" sz="2000" dirty="0" smtClean="0">
                <a:solidFill>
                  <a:srgbClr val="001409"/>
                </a:solidFill>
              </a:rPr>
              <a:t>drevni faraoni smatrali su ulje crnog kima lijekom za sve bolesti te da je preko 200 modernih istraživanja potvrdilo nevjerojatno ljekovito djelovanje ove biljke?</a:t>
            </a:r>
          </a:p>
          <a:p>
            <a:pPr>
              <a:buClrTx/>
              <a:buFont typeface="Wingdings" pitchFamily="2" charset="2"/>
              <a:buChar char="["/>
            </a:pPr>
            <a:endParaRPr lang="hr-HR" sz="2000" dirty="0" smtClean="0">
              <a:solidFill>
                <a:srgbClr val="001409"/>
              </a:solidFill>
            </a:endParaRPr>
          </a:p>
          <a:p>
            <a:pPr>
              <a:buClrTx/>
              <a:buFont typeface="Wingdings" pitchFamily="2" charset="2"/>
              <a:buChar char="["/>
            </a:pPr>
            <a:r>
              <a:rPr lang="hr-HR" sz="2000" dirty="0" smtClean="0">
                <a:solidFill>
                  <a:srgbClr val="001409"/>
                </a:solidFill>
              </a:rPr>
              <a:t>…crni </a:t>
            </a:r>
            <a:r>
              <a:rPr lang="hr-HR" sz="2000" dirty="0" smtClean="0">
                <a:solidFill>
                  <a:srgbClr val="001409"/>
                </a:solidFill>
              </a:rPr>
              <a:t>kim djeluje kao prirodni antibiotik, koji nema štetnih posljedica, pa ga  zbog toga možete koristiti u sezoni gripe i prehlade te da ga  mogu uzimati i djeca?</a:t>
            </a:r>
            <a:r>
              <a:rPr lang="hr-HR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hr-HR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hr-HR" sz="20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hr-HR" sz="20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PODRIJETLO BILJAKA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ysClr val="windowText" lastClr="000000"/>
                          </a:solidFill>
                        </a:rPr>
                        <a:t>BILJKA</a:t>
                      </a:r>
                      <a:endParaRPr lang="hr-H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1409"/>
                          </a:solidFill>
                        </a:rPr>
                        <a:t>PODRIJETLO</a:t>
                      </a:r>
                      <a:endParaRPr lang="hr-HR" dirty="0">
                        <a:solidFill>
                          <a:srgbClr val="00140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hr-HR" dirty="0" smtClean="0"/>
                        <a:t>MAČJA</a:t>
                      </a:r>
                      <a:r>
                        <a:rPr lang="hr-HR" baseline="0" dirty="0" smtClean="0"/>
                        <a:t>  </a:t>
                      </a:r>
                      <a:r>
                        <a:rPr lang="hr-HR" dirty="0" smtClean="0"/>
                        <a:t>KANDŽA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JUŽNA AMERIKA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hr-HR" dirty="0" smtClean="0"/>
                        <a:t>MASLINA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MEDITERAN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hr-HR" dirty="0" smtClean="0"/>
                        <a:t>BAZGA (CVIJET BAZGE)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EUROPA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hr-HR" dirty="0" smtClean="0"/>
                        <a:t>ASTRAGALUS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KINA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hr-HR" dirty="0" smtClean="0"/>
                        <a:t>EHINACEA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SJEVERNA AMERIKA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hr-HR" dirty="0" smtClean="0"/>
                        <a:t>PAU D’ ARCO (TAHEEBO)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JUŽNA AMERIKA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hr-HR" dirty="0" smtClean="0"/>
                        <a:t>CRNI KIM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MEDITERAN, MALA AZIJA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4643438" y="557214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6"/>
              </a:buClr>
              <a:buFont typeface="Century Gothic" pitchFamily="34" charset="0"/>
              <a:buChar char="♥"/>
            </a:pPr>
            <a:r>
              <a:rPr lang="hr-HR" dirty="0" smtClean="0">
                <a:solidFill>
                  <a:schemeClr val="accent6"/>
                </a:solidFill>
              </a:rPr>
              <a:t> Sara Bistrović, 7.b</a:t>
            </a:r>
            <a:endParaRPr lang="hr-HR" dirty="0">
              <a:solidFill>
                <a:schemeClr val="accent6"/>
              </a:solidFill>
            </a:endParaRPr>
          </a:p>
        </p:txBody>
      </p:sp>
      <p:pic>
        <p:nvPicPr>
          <p:cNvPr id="6" name="Slika 5" descr="nose_1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5072074"/>
            <a:ext cx="1000132" cy="1400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086724" cy="1214446"/>
          </a:xfrm>
        </p:spPr>
        <p:txBody>
          <a:bodyPr>
            <a:normAutofit/>
          </a:bodyPr>
          <a:lstStyle/>
          <a:p>
            <a:r>
              <a:rPr lang="hr-HR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Sadržaj:</a:t>
            </a:r>
            <a:endParaRPr lang="hr-HR" sz="40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28662" y="1214422"/>
            <a:ext cx="7772400" cy="4572000"/>
          </a:xfrm>
        </p:spPr>
        <p:txBody>
          <a:bodyPr>
            <a:normAutofit fontScale="85000" lnSpcReduction="2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buClr>
                <a:srgbClr val="001409"/>
              </a:buClr>
              <a:buFont typeface="Wingdings" pitchFamily="2" charset="2"/>
              <a:buChar char=""/>
            </a:pPr>
            <a:r>
              <a:rPr lang="hr-HR" b="1" dirty="0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Što su to biljke protiv virusa?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b="1" dirty="0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Mačja kandža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b="1" dirty="0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Maslina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b="1" dirty="0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Tvari iz lista masline pridonose liječenju…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b="1" dirty="0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Cvijet bazge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b="1" dirty="0" err="1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Astragalus</a:t>
            </a:r>
            <a:r>
              <a:rPr lang="hr-HR" b="1" dirty="0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</a:t>
            </a:r>
            <a:r>
              <a:rPr lang="hr-HR" b="1" dirty="0" err="1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kozlinac</a:t>
            </a:r>
            <a:r>
              <a:rPr lang="hr-HR" b="1" dirty="0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b="1" dirty="0" err="1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Ehinacea</a:t>
            </a:r>
            <a:endParaRPr lang="hr-HR" b="1" dirty="0" smtClean="0">
              <a:ln>
                <a:prstDash val="solid"/>
              </a:ln>
              <a:solidFill>
                <a:schemeClr val="tx1">
                  <a:lumMod val="20000"/>
                  <a:lumOff val="8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b="1" dirty="0" err="1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Pau</a:t>
            </a:r>
            <a:r>
              <a:rPr lang="hr-HR" b="1" dirty="0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d’ </a:t>
            </a:r>
            <a:r>
              <a:rPr lang="hr-HR" b="1" dirty="0" err="1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Arco</a:t>
            </a:r>
            <a:r>
              <a:rPr lang="hr-HR" b="1" dirty="0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</a:t>
            </a:r>
            <a:r>
              <a:rPr lang="hr-HR" b="1" dirty="0" err="1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taheebo</a:t>
            </a:r>
            <a:r>
              <a:rPr lang="hr-HR" b="1" dirty="0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b="1" dirty="0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Crni kim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b="1" dirty="0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Jeste li znali… (u 2 dijela</a:t>
            </a:r>
            <a:r>
              <a:rPr lang="hr-HR" b="1" dirty="0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b="1" dirty="0" smtClean="0">
                <a:ln>
                  <a:prstDash val="solid"/>
                </a:ln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Podrijetlo biljaka</a:t>
            </a:r>
            <a:endParaRPr lang="hr-HR" b="1" dirty="0" smtClean="0">
              <a:ln>
                <a:prstDash val="solid"/>
              </a:ln>
              <a:solidFill>
                <a:schemeClr val="tx1">
                  <a:lumMod val="20000"/>
                  <a:lumOff val="8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hr-HR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hr-HR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801004" cy="926422"/>
          </a:xfrm>
        </p:spPr>
        <p:txBody>
          <a:bodyPr>
            <a:normAutofit fontScale="90000"/>
          </a:bodyPr>
          <a:lstStyle/>
          <a:p>
            <a:r>
              <a:rPr lang="hr-HR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Što su to biljke protiv virusa?</a:t>
            </a:r>
            <a:endParaRPr lang="hr-HR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28662" y="2000240"/>
            <a:ext cx="7772400" cy="3714776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dirty="0" smtClean="0">
                <a:solidFill>
                  <a:srgbClr val="001409"/>
                </a:solidFill>
              </a:rPr>
              <a:t>Biljke protiv virusa spadaju pod ljekovito bilje, odnosno pod bilje koje nam pomaže liječiti bolesti, zdravo je i pomaže našem imunitetu da se bori protiv virusa i različitih štetnih bakterija.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endParaRPr lang="hr-HR" dirty="0" smtClean="0">
              <a:solidFill>
                <a:srgbClr val="001409"/>
              </a:solidFill>
            </a:endParaRP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endParaRPr lang="hr-HR" dirty="0" smtClean="0">
              <a:solidFill>
                <a:srgbClr val="001409"/>
              </a:solidFill>
            </a:endParaRP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dirty="0" smtClean="0">
                <a:solidFill>
                  <a:srgbClr val="001409"/>
                </a:solidFill>
              </a:rPr>
              <a:t>Ove su biljke, iako prilično nepoznate, veoma dobre za suzbijanje te spriječavanje virusa da napadnu naš organizam.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72400" cy="914400"/>
          </a:xfrm>
        </p:spPr>
        <p:txBody>
          <a:bodyPr/>
          <a:lstStyle/>
          <a:p>
            <a:r>
              <a:rPr lang="hr-HR" dirty="0" smtClean="0"/>
              <a:t>MAČJA KANDŽA</a:t>
            </a:r>
            <a:endParaRPr lang="hr-HR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85786" y="1285860"/>
            <a:ext cx="7772400" cy="4572000"/>
          </a:xfrm>
        </p:spPr>
        <p:txBody>
          <a:bodyPr>
            <a:normAutofit/>
          </a:bodyPr>
          <a:lstStyle/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400" dirty="0" smtClean="0">
                <a:solidFill>
                  <a:srgbClr val="001409"/>
                </a:solidFill>
              </a:rPr>
              <a:t>mačja kandža (</a:t>
            </a:r>
            <a:r>
              <a:rPr lang="hr-HR" sz="2400" i="1" dirty="0" err="1" smtClean="0">
                <a:solidFill>
                  <a:srgbClr val="001409"/>
                </a:solidFill>
              </a:rPr>
              <a:t>Uncaria</a:t>
            </a:r>
            <a:r>
              <a:rPr lang="hr-HR" sz="2400" i="1" dirty="0" smtClean="0">
                <a:solidFill>
                  <a:srgbClr val="001409"/>
                </a:solidFill>
              </a:rPr>
              <a:t> </a:t>
            </a:r>
            <a:r>
              <a:rPr lang="hr-HR" sz="2400" i="1" dirty="0" err="1" smtClean="0">
                <a:solidFill>
                  <a:srgbClr val="001409"/>
                </a:solidFill>
              </a:rPr>
              <a:t>tomentosa</a:t>
            </a:r>
            <a:r>
              <a:rPr lang="hr-HR" sz="2400" dirty="0" smtClean="0">
                <a:solidFill>
                  <a:srgbClr val="001409"/>
                </a:solidFill>
              </a:rPr>
              <a:t>) je jedna od najvažnijih biljaka protuvirusnog djelovanja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400" dirty="0" smtClean="0">
                <a:solidFill>
                  <a:srgbClr val="001409"/>
                </a:solidFill>
              </a:rPr>
              <a:t>južnoamerički je stanovnici koriste već 2000 godina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400" dirty="0" smtClean="0">
                <a:solidFill>
                  <a:srgbClr val="001409"/>
                </a:solidFill>
              </a:rPr>
              <a:t>uništava viruse, smanjuje upale, djeluje protutumorski, a prema nekim novijim zapažanjima efikasna je i protiv virusa SARS</a:t>
            </a:r>
          </a:p>
        </p:txBody>
      </p:sp>
      <p:pic>
        <p:nvPicPr>
          <p:cNvPr id="4" name="Slika 3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500570"/>
            <a:ext cx="5786478" cy="185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kstniOkvir 4"/>
          <p:cNvSpPr txBox="1"/>
          <p:nvPr/>
        </p:nvSpPr>
        <p:spPr>
          <a:xfrm>
            <a:off x="6143636" y="5143512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sz="2800" b="1" dirty="0" smtClean="0">
                <a:ln w="11430">
                  <a:solidFill>
                    <a:srgbClr val="99FF66"/>
                  </a:solidFill>
                </a:ln>
                <a:solidFill>
                  <a:srgbClr val="CCFF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Pupoljak  mačje kandže</a:t>
            </a:r>
            <a:endParaRPr lang="hr-HR" sz="2800" b="1" dirty="0">
              <a:ln w="11430">
                <a:solidFill>
                  <a:srgbClr val="99FF66"/>
                </a:solidFill>
              </a:ln>
              <a:solidFill>
                <a:srgbClr val="CCFF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MASLINA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57224" y="1214422"/>
            <a:ext cx="7772400" cy="3357586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000" dirty="0" smtClean="0">
                <a:solidFill>
                  <a:srgbClr val="001409"/>
                </a:solidFill>
              </a:rPr>
              <a:t>za protuvirusni učinak masline odgovorna elenolna kiselina koja koči stvaranje transkriptaze i proteaze</a:t>
            </a:r>
          </a:p>
          <a:p>
            <a:endParaRPr lang="hr-HR" sz="2000" dirty="0" smtClean="0">
              <a:solidFill>
                <a:srgbClr val="001409"/>
              </a:solidFill>
            </a:endParaRP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000" dirty="0" smtClean="0">
                <a:solidFill>
                  <a:srgbClr val="001409"/>
                </a:solidFill>
              </a:rPr>
              <a:t>Proteaza – enzim koji je potreban nekim virusima da oštete zdrave stanice.</a:t>
            </a:r>
          </a:p>
          <a:p>
            <a:endParaRPr lang="hr-HR" sz="2000" dirty="0" smtClean="0">
              <a:solidFill>
                <a:srgbClr val="001409"/>
              </a:solidFill>
            </a:endParaRP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000" dirty="0" smtClean="0">
                <a:solidFill>
                  <a:srgbClr val="001409"/>
                </a:solidFill>
              </a:rPr>
              <a:t>usporavanjem virusnog umnažanja tvari iz lista masline daju organizmu dovoljno vremena i mogućnosti da krene u napad</a:t>
            </a:r>
          </a:p>
          <a:p>
            <a:endParaRPr lang="hr-HR" sz="2000" dirty="0" smtClean="0">
              <a:solidFill>
                <a:srgbClr val="001409"/>
              </a:solidFill>
            </a:endParaRP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2000" dirty="0" smtClean="0">
                <a:solidFill>
                  <a:srgbClr val="001409"/>
                </a:solidFill>
              </a:rPr>
              <a:t>tvari iz lista masline doprinose liječenju herpesa i drugih</a:t>
            </a:r>
            <a:br>
              <a:rPr lang="hr-HR" sz="2000" dirty="0" smtClean="0">
                <a:solidFill>
                  <a:srgbClr val="001409"/>
                </a:solidFill>
              </a:rPr>
            </a:br>
            <a:r>
              <a:rPr lang="hr-HR" sz="2000" dirty="0" smtClean="0">
                <a:solidFill>
                  <a:srgbClr val="001409"/>
                </a:solidFill>
              </a:rPr>
              <a:t>virusnih oboljenja, gripe i prehlade, gljivičnih infekcija, kroničnog umora i alergija, a djeluje čak i na virus HIV-a</a:t>
            </a:r>
          </a:p>
        </p:txBody>
      </p:sp>
      <p:pic>
        <p:nvPicPr>
          <p:cNvPr id="4" name="Slika 3" descr="slina 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4572008"/>
            <a:ext cx="3143256" cy="20002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Strelica ulijevo 4"/>
          <p:cNvSpPr/>
          <p:nvPr/>
        </p:nvSpPr>
        <p:spPr>
          <a:xfrm>
            <a:off x="4357686" y="4929198"/>
            <a:ext cx="2000264" cy="1357322"/>
          </a:xfrm>
          <a:prstGeom prst="leftArrow">
            <a:avLst/>
          </a:prstGeom>
          <a:solidFill>
            <a:srgbClr val="CCFF99"/>
          </a:solidFill>
          <a:ln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CCFF99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4500562" y="542926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>
                  <a:solidFill>
                    <a:srgbClr val="99FF66"/>
                  </a:solidFill>
                </a:ln>
                <a:solidFill>
                  <a:srgbClr val="CCFF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stablo masline</a:t>
            </a:r>
            <a:endParaRPr lang="hr-HR" b="1" dirty="0">
              <a:ln w="11430">
                <a:solidFill>
                  <a:srgbClr val="99FF66"/>
                </a:solidFill>
              </a:ln>
              <a:solidFill>
                <a:srgbClr val="CCFF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229600" cy="139903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>
                  <a:solidFill>
                    <a:srgbClr val="99FF66"/>
                  </a:solidFill>
                </a:ln>
                <a:solidFill>
                  <a:srgbClr val="CCFF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Plodovi masline</a:t>
            </a:r>
            <a:endParaRPr lang="hr-HR" b="1" dirty="0">
              <a:ln w="11430">
                <a:solidFill>
                  <a:srgbClr val="99FF66"/>
                </a:solidFill>
              </a:ln>
              <a:solidFill>
                <a:srgbClr val="CCFF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Content Placeholder 11" descr="masli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500174"/>
            <a:ext cx="7000881" cy="490061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grpSp>
        <p:nvGrpSpPr>
          <p:cNvPr id="29" name="Grupa 28"/>
          <p:cNvGrpSpPr/>
          <p:nvPr/>
        </p:nvGrpSpPr>
        <p:grpSpPr>
          <a:xfrm>
            <a:off x="6217171" y="812642"/>
            <a:ext cx="2883073" cy="1897119"/>
            <a:chOff x="6217171" y="812642"/>
            <a:chExt cx="2883073" cy="1897119"/>
          </a:xfrm>
        </p:grpSpPr>
        <p:grpSp>
          <p:nvGrpSpPr>
            <p:cNvPr id="28" name="Grupa 27"/>
            <p:cNvGrpSpPr/>
            <p:nvPr/>
          </p:nvGrpSpPr>
          <p:grpSpPr>
            <a:xfrm>
              <a:off x="6217171" y="812642"/>
              <a:ext cx="2883073" cy="1897119"/>
              <a:chOff x="6217171" y="812642"/>
              <a:chExt cx="2883073" cy="1897119"/>
            </a:xfrm>
          </p:grpSpPr>
          <p:sp>
            <p:nvSpPr>
              <p:cNvPr id="16" name="Elipsa 15"/>
              <p:cNvSpPr/>
              <p:nvPr/>
            </p:nvSpPr>
            <p:spPr>
              <a:xfrm>
                <a:off x="6715140" y="1071546"/>
                <a:ext cx="642942" cy="857256"/>
              </a:xfrm>
              <a:prstGeom prst="ellipse">
                <a:avLst/>
              </a:prstGeom>
              <a:solidFill>
                <a:srgbClr val="002A14"/>
              </a:solidFill>
              <a:ln>
                <a:solidFill>
                  <a:srgbClr val="001409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7" name="Elipsa 16"/>
              <p:cNvSpPr/>
              <p:nvPr/>
            </p:nvSpPr>
            <p:spPr>
              <a:xfrm>
                <a:off x="7286644" y="1357298"/>
                <a:ext cx="1000132" cy="714380"/>
              </a:xfrm>
              <a:prstGeom prst="ellipse">
                <a:avLst/>
              </a:prstGeom>
              <a:solidFill>
                <a:srgbClr val="99CC00"/>
              </a:solidFill>
              <a:ln>
                <a:solidFill>
                  <a:srgbClr val="6BA42C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Arc 18"/>
              <p:cNvSpPr/>
              <p:nvPr/>
            </p:nvSpPr>
            <p:spPr>
              <a:xfrm rot="10531997">
                <a:off x="6528476" y="812642"/>
                <a:ext cx="2571768" cy="1224000"/>
              </a:xfrm>
              <a:prstGeom prst="arc">
                <a:avLst>
                  <a:gd name="adj1" fmla="val 11560908"/>
                  <a:gd name="adj2" fmla="val 20638733"/>
                </a:avLst>
              </a:prstGeom>
              <a:ln>
                <a:solidFill>
                  <a:srgbClr val="CCFF33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 rot="13275469">
                <a:off x="6217171" y="1052608"/>
                <a:ext cx="2083021" cy="1657153"/>
                <a:chOff x="5451132" y="36514"/>
                <a:chExt cx="2083021" cy="1657153"/>
              </a:xfrm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20" name="Oval 19"/>
                <p:cNvSpPr/>
                <p:nvPr/>
              </p:nvSpPr>
              <p:spPr>
                <a:xfrm rot="7986763">
                  <a:off x="6094073" y="493322"/>
                  <a:ext cx="1027819" cy="114203"/>
                </a:xfrm>
                <a:prstGeom prst="ellipse">
                  <a:avLst/>
                </a:prstGeom>
                <a:solidFill>
                  <a:srgbClr val="CCFF99"/>
                </a:solidFill>
                <a:ln>
                  <a:solidFill>
                    <a:srgbClr val="99FF66"/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 rot="7368890">
                  <a:off x="5741902" y="620036"/>
                  <a:ext cx="1027819" cy="114203"/>
                </a:xfrm>
                <a:prstGeom prst="ellipse">
                  <a:avLst/>
                </a:prstGeom>
                <a:solidFill>
                  <a:srgbClr val="CCFF99"/>
                </a:solidFill>
                <a:ln>
                  <a:solidFill>
                    <a:srgbClr val="99FF66"/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 rot="7188710">
                  <a:off x="5434697" y="917228"/>
                  <a:ext cx="1027819" cy="114203"/>
                </a:xfrm>
                <a:prstGeom prst="ellipse">
                  <a:avLst/>
                </a:prstGeom>
                <a:solidFill>
                  <a:srgbClr val="CCFF99"/>
                </a:solidFill>
                <a:ln>
                  <a:solidFill>
                    <a:srgbClr val="99FF66"/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 rot="6050400">
                  <a:off x="5119692" y="1182390"/>
                  <a:ext cx="904880" cy="117673"/>
                </a:xfrm>
                <a:prstGeom prst="ellipse">
                  <a:avLst/>
                </a:prstGeom>
                <a:solidFill>
                  <a:srgbClr val="CCFF99"/>
                </a:solidFill>
                <a:ln>
                  <a:solidFill>
                    <a:srgbClr val="99FF66"/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 rot="9545328">
                  <a:off x="6711165" y="428331"/>
                  <a:ext cx="822988" cy="129602"/>
                </a:xfrm>
                <a:prstGeom prst="ellipse">
                  <a:avLst/>
                </a:prstGeom>
                <a:solidFill>
                  <a:srgbClr val="CCFF99"/>
                </a:solidFill>
                <a:ln>
                  <a:solidFill>
                    <a:srgbClr val="99FF66"/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 rot="8952062">
                  <a:off x="5451132" y="1357191"/>
                  <a:ext cx="1027819" cy="114203"/>
                </a:xfrm>
                <a:prstGeom prst="ellipse">
                  <a:avLst/>
                </a:prstGeom>
                <a:solidFill>
                  <a:srgbClr val="CCFF99"/>
                </a:solidFill>
                <a:ln>
                  <a:solidFill>
                    <a:srgbClr val="99FF66"/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 rot="9142219">
                  <a:off x="5682884" y="1089048"/>
                  <a:ext cx="1027819" cy="114203"/>
                </a:xfrm>
                <a:prstGeom prst="ellipse">
                  <a:avLst/>
                </a:prstGeom>
                <a:solidFill>
                  <a:srgbClr val="CCFF99"/>
                </a:solidFill>
                <a:ln>
                  <a:solidFill>
                    <a:srgbClr val="99FF66"/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 rot="9226444">
                  <a:off x="6246473" y="645722"/>
                  <a:ext cx="1027819" cy="114203"/>
                </a:xfrm>
                <a:prstGeom prst="ellipse">
                  <a:avLst/>
                </a:prstGeom>
                <a:solidFill>
                  <a:srgbClr val="CCFF99"/>
                </a:solidFill>
                <a:ln>
                  <a:solidFill>
                    <a:srgbClr val="99FF66"/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</p:grpSp>
        <p:grpSp>
          <p:nvGrpSpPr>
            <p:cNvPr id="33" name="Group 32"/>
            <p:cNvGrpSpPr/>
            <p:nvPr/>
          </p:nvGrpSpPr>
          <p:grpSpPr>
            <a:xfrm>
              <a:off x="6788212" y="1227888"/>
              <a:ext cx="225170" cy="346871"/>
              <a:chOff x="6788212" y="1227888"/>
              <a:chExt cx="225170" cy="346871"/>
            </a:xfrm>
          </p:grpSpPr>
          <p:sp>
            <p:nvSpPr>
              <p:cNvPr id="31" name="Oval 30"/>
              <p:cNvSpPr/>
              <p:nvPr/>
            </p:nvSpPr>
            <p:spPr>
              <a:xfrm rot="1383881" flipH="1">
                <a:off x="6788212" y="1227888"/>
                <a:ext cx="225170" cy="346871"/>
              </a:xfrm>
              <a:prstGeom prst="ellipse">
                <a:avLst/>
              </a:prstGeom>
              <a:solidFill>
                <a:srgbClr val="FFFFFF">
                  <a:alpha val="3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Oval 31"/>
              <p:cNvSpPr/>
              <p:nvPr/>
            </p:nvSpPr>
            <p:spPr>
              <a:xfrm rot="1383881">
                <a:off x="6821077" y="1293397"/>
                <a:ext cx="73877" cy="17349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 rot="2790585">
              <a:off x="7430479" y="1318043"/>
              <a:ext cx="357043" cy="537127"/>
              <a:chOff x="6788212" y="1227888"/>
              <a:chExt cx="225170" cy="346871"/>
            </a:xfrm>
          </p:grpSpPr>
          <p:sp>
            <p:nvSpPr>
              <p:cNvPr id="35" name="Oval 34"/>
              <p:cNvSpPr/>
              <p:nvPr/>
            </p:nvSpPr>
            <p:spPr>
              <a:xfrm rot="1383881" flipH="1">
                <a:off x="6788212" y="1227888"/>
                <a:ext cx="225170" cy="346871"/>
              </a:xfrm>
              <a:prstGeom prst="ellipse">
                <a:avLst/>
              </a:prstGeom>
              <a:solidFill>
                <a:srgbClr val="FFFFFF">
                  <a:alpha val="3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6" name="Oval 35"/>
              <p:cNvSpPr/>
              <p:nvPr/>
            </p:nvSpPr>
            <p:spPr>
              <a:xfrm rot="1383881">
                <a:off x="6821077" y="1293397"/>
                <a:ext cx="73877" cy="17349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5720" y="267494"/>
            <a:ext cx="8401080" cy="1399032"/>
          </a:xfrm>
        </p:spPr>
        <p:txBody>
          <a:bodyPr>
            <a:normAutofit/>
          </a:bodyPr>
          <a:lstStyle/>
          <a:p>
            <a:r>
              <a:rPr lang="hr-HR" sz="3600" dirty="0" smtClean="0"/>
              <a:t>TVARI IZ LISTA MASLINE PRIDONOSE LIJEČENJU:</a:t>
            </a:r>
            <a:endParaRPr lang="hr-HR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2910" y="1783560"/>
            <a:ext cx="8501090" cy="371714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herpesa i drugih virusnih oboljenja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gripe i prehlade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gljivičnih infekcija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kroničnog umora</a:t>
            </a:r>
          </a:p>
          <a:p>
            <a:pPr>
              <a:buClr>
                <a:srgbClr val="001409"/>
              </a:buClr>
              <a:buFont typeface="Wingdings" pitchFamily="2" charset="2"/>
              <a:buChar char="["/>
            </a:pPr>
            <a:r>
              <a:rPr lang="hr-HR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alergija</a:t>
            </a:r>
          </a:p>
          <a:p>
            <a:endParaRPr lang="hr-HR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5286388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CVIJET BAZGE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57224" y="1428736"/>
            <a:ext cx="7772400" cy="4572000"/>
          </a:xfrm>
        </p:spPr>
        <p:txBody>
          <a:bodyPr>
            <a:normAutofit/>
          </a:bodyPr>
          <a:lstStyle/>
          <a:p>
            <a:pPr>
              <a:buClr>
                <a:srgbClr val="001409"/>
              </a:buClr>
              <a:buFont typeface="Wingdings" pitchFamily="2" charset="2"/>
              <a:buChar char=""/>
            </a:pPr>
            <a:r>
              <a:rPr lang="hr-HR" sz="2400" dirty="0" smtClean="0">
                <a:solidFill>
                  <a:srgbClr val="001409"/>
                </a:solidFill>
              </a:rPr>
              <a:t>jedinstvena moći u liječenju prehlade, gripe i </a:t>
            </a:r>
            <a:r>
              <a:rPr lang="hr-HR" sz="2400" dirty="0" smtClean="0">
                <a:solidFill>
                  <a:srgbClr val="001409"/>
                </a:solidFill>
              </a:rPr>
              <a:t>vrućice</a:t>
            </a:r>
            <a:endParaRPr lang="hr-HR" sz="2400" dirty="0" smtClean="0">
              <a:solidFill>
                <a:srgbClr val="001409"/>
              </a:solidFill>
            </a:endParaRPr>
          </a:p>
          <a:p>
            <a:pPr>
              <a:buClrTx/>
              <a:buFont typeface="Wingdings" pitchFamily="2" charset="2"/>
              <a:buChar char="["/>
            </a:pPr>
            <a:r>
              <a:rPr lang="hr-HR" sz="2400" dirty="0" smtClean="0">
                <a:solidFill>
                  <a:srgbClr val="001409"/>
                </a:solidFill>
              </a:rPr>
              <a:t>bazga ima sposobnost onemogućiti prodor virusa u stanice te njegovo umnožavanje unutar </a:t>
            </a:r>
            <a:r>
              <a:rPr lang="hr-HR" sz="2400" dirty="0" smtClean="0">
                <a:solidFill>
                  <a:srgbClr val="001409"/>
                </a:solidFill>
              </a:rPr>
              <a:t>stanice</a:t>
            </a:r>
            <a:endParaRPr lang="hr-HR" sz="2400" dirty="0" smtClean="0">
              <a:solidFill>
                <a:srgbClr val="001409"/>
              </a:solidFill>
            </a:endParaRPr>
          </a:p>
          <a:p>
            <a:pPr>
              <a:buClrTx/>
              <a:buFont typeface="Wingdings" pitchFamily="2" charset="2"/>
              <a:buChar char="["/>
            </a:pPr>
            <a:r>
              <a:rPr lang="hr-HR" sz="2400" dirty="0" smtClean="0">
                <a:solidFill>
                  <a:srgbClr val="001409"/>
                </a:solidFill>
              </a:rPr>
              <a:t>dokazano je da djeluje i na virus </a:t>
            </a:r>
            <a:r>
              <a:rPr lang="hr-HR" sz="2400" i="1" dirty="0" smtClean="0">
                <a:solidFill>
                  <a:srgbClr val="001409"/>
                </a:solidFill>
              </a:rPr>
              <a:t>Herpes simplexa</a:t>
            </a:r>
            <a:r>
              <a:rPr lang="hr-HR" sz="2400" dirty="0" smtClean="0">
                <a:solidFill>
                  <a:srgbClr val="001409"/>
                </a:solidFill>
              </a:rPr>
              <a:t> te još neke sojeve</a:t>
            </a:r>
            <a:endParaRPr lang="hr-HR" sz="2400" dirty="0">
              <a:solidFill>
                <a:srgbClr val="001409"/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7358082" y="392906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cvijet bazge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ASTRAGALUS (KOZLINAC)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57224" y="1500174"/>
            <a:ext cx="7772400" cy="2714644"/>
          </a:xfrm>
        </p:spPr>
        <p:txBody>
          <a:bodyPr>
            <a:normAutofit fontScale="85000" lnSpcReduction="20000"/>
          </a:bodyPr>
          <a:lstStyle/>
          <a:p>
            <a:pPr>
              <a:buClrTx/>
              <a:buFont typeface="Wingdings" pitchFamily="2" charset="2"/>
              <a:buChar char="["/>
            </a:pPr>
            <a:r>
              <a:rPr lang="hr-HR" sz="2400" dirty="0" smtClean="0">
                <a:solidFill>
                  <a:srgbClr val="001409"/>
                </a:solidFill>
              </a:rPr>
              <a:t>poznata biljka u kineskoj medicini koja ima protubakterijsko, protuupalno i imuno-podupiruće djelovanje</a:t>
            </a:r>
          </a:p>
          <a:p>
            <a:pPr>
              <a:buClrTx/>
              <a:buFont typeface="Wingdings" pitchFamily="2" charset="2"/>
              <a:buChar char="["/>
            </a:pPr>
            <a:endParaRPr lang="hr-HR" sz="2400" dirty="0" smtClean="0">
              <a:solidFill>
                <a:srgbClr val="001409"/>
              </a:solidFill>
            </a:endParaRPr>
          </a:p>
          <a:p>
            <a:pPr>
              <a:buClrTx/>
              <a:buFont typeface="Wingdings" pitchFamily="2" charset="2"/>
              <a:buChar char="["/>
            </a:pPr>
            <a:r>
              <a:rPr lang="hr-HR" sz="2400" dirty="0" smtClean="0">
                <a:solidFill>
                  <a:srgbClr val="001409"/>
                </a:solidFill>
              </a:rPr>
              <a:t>kineska medicina koristi kozlinac kod rinitisa i nadražaja sluznice dišnih organa uslijed sezonske alergije</a:t>
            </a:r>
          </a:p>
          <a:p>
            <a:pPr>
              <a:buClrTx/>
              <a:buNone/>
            </a:pPr>
            <a:endParaRPr lang="hr-HR" sz="2400" dirty="0" smtClean="0">
              <a:solidFill>
                <a:srgbClr val="001409"/>
              </a:solidFill>
            </a:endParaRPr>
          </a:p>
          <a:p>
            <a:pPr>
              <a:buClrTx/>
              <a:buFont typeface="Wingdings" pitchFamily="2" charset="2"/>
              <a:buChar char="["/>
            </a:pPr>
            <a:r>
              <a:rPr lang="hr-HR" sz="2400" dirty="0" smtClean="0">
                <a:solidFill>
                  <a:srgbClr val="001409"/>
                </a:solidFill>
              </a:rPr>
              <a:t>kombinaciji sa ehinaceom vrlo je djelotvorno sredstvo u zaštiti od infekcija dišnih organa</a:t>
            </a:r>
            <a:endParaRPr lang="hr-HR" sz="2400" dirty="0">
              <a:solidFill>
                <a:srgbClr val="001409"/>
              </a:solidFill>
            </a:endParaRPr>
          </a:p>
        </p:txBody>
      </p:sp>
      <p:pic>
        <p:nvPicPr>
          <p:cNvPr id="4" name="Slika 3" descr="astragalus_angustifolius-2lar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071942"/>
            <a:ext cx="5767746" cy="2601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kstniOkvir 4"/>
          <p:cNvSpPr txBox="1"/>
          <p:nvPr/>
        </p:nvSpPr>
        <p:spPr>
          <a:xfrm>
            <a:off x="6643670" y="492919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1409"/>
                </a:solidFill>
              </a:rPr>
              <a:t>cvijet </a:t>
            </a:r>
            <a:r>
              <a:rPr lang="hr-HR" dirty="0" err="1" smtClean="0">
                <a:solidFill>
                  <a:srgbClr val="001409"/>
                </a:solidFill>
              </a:rPr>
              <a:t>astragalusa</a:t>
            </a:r>
            <a:endParaRPr lang="hr-HR" dirty="0">
              <a:solidFill>
                <a:srgbClr val="00140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8">
      <a:dk1>
        <a:srgbClr val="FF9966"/>
      </a:dk1>
      <a:lt1>
        <a:srgbClr val="FFCC66"/>
      </a:lt1>
      <a:dk2>
        <a:srgbClr val="FFD6AD"/>
      </a:dk2>
      <a:lt2>
        <a:srgbClr val="FFE0A3"/>
      </a:lt2>
      <a:accent1>
        <a:srgbClr val="FFCC66"/>
      </a:accent1>
      <a:accent2>
        <a:srgbClr val="FF9966"/>
      </a:accent2>
      <a:accent3>
        <a:srgbClr val="FF5050"/>
      </a:accent3>
      <a:accent4>
        <a:srgbClr val="FFD6C1"/>
      </a:accent4>
      <a:accent5>
        <a:srgbClr val="FF9933"/>
      </a:accent5>
      <a:accent6>
        <a:srgbClr val="CC0000"/>
      </a:accent6>
      <a:hlink>
        <a:srgbClr val="BFBFBF"/>
      </a:hlink>
      <a:folHlink>
        <a:srgbClr val="A2E3FE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320</TotalTime>
  <Words>749</Words>
  <Application>Microsoft Office PowerPoint</Application>
  <PresentationFormat>Prikaz na zaslonu (4:3)</PresentationFormat>
  <Paragraphs>120</Paragraphs>
  <Slides>15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Verve</vt:lpstr>
      <vt:lpstr>7 biljaka protiv virusa</vt:lpstr>
      <vt:lpstr>Sadržaj:</vt:lpstr>
      <vt:lpstr>Što su to biljke protiv virusa?</vt:lpstr>
      <vt:lpstr>MAČJA KANDŽA</vt:lpstr>
      <vt:lpstr>MASLINA</vt:lpstr>
      <vt:lpstr>Plodovi masline</vt:lpstr>
      <vt:lpstr>TVARI IZ LISTA MASLINE PRIDONOSE LIJEČENJU:</vt:lpstr>
      <vt:lpstr>CVIJET BAZGE</vt:lpstr>
      <vt:lpstr>ASTRAGALUS (KOZLINAC)</vt:lpstr>
      <vt:lpstr>EHINACEA</vt:lpstr>
      <vt:lpstr>Pau d’ Arco (taheebo)</vt:lpstr>
      <vt:lpstr>Crni kim</vt:lpstr>
      <vt:lpstr>A jeste li znali da…</vt:lpstr>
      <vt:lpstr>Slajd 14</vt:lpstr>
      <vt:lpstr>PODRIJETLO BILJAKA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Biljaka protiv virusa</dc:title>
  <dc:creator>admin</dc:creator>
  <cp:lastModifiedBy>admin</cp:lastModifiedBy>
  <cp:revision>49</cp:revision>
  <dcterms:created xsi:type="dcterms:W3CDTF">2013-03-01T14:03:41Z</dcterms:created>
  <dcterms:modified xsi:type="dcterms:W3CDTF">2013-03-15T14:24:50Z</dcterms:modified>
</cp:coreProperties>
</file>