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5" r:id="rId7"/>
    <p:sldId id="267" r:id="rId8"/>
    <p:sldId id="268" r:id="rId9"/>
    <p:sldId id="262" r:id="rId10"/>
    <p:sldId id="263" r:id="rId11"/>
    <p:sldId id="264" r:id="rId12"/>
    <p:sldId id="270" r:id="rId13"/>
    <p:sldId id="273" r:id="rId14"/>
    <p:sldId id="271" r:id="rId15"/>
    <p:sldId id="274" r:id="rId16"/>
    <p:sldId id="276" r:id="rId17"/>
    <p:sldId id="275" r:id="rId18"/>
    <p:sldId id="260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05" autoAdjust="0"/>
    <p:restoredTop sz="94660"/>
  </p:normalViewPr>
  <p:slideViewPr>
    <p:cSldViewPr>
      <p:cViewPr varScale="1">
        <p:scale>
          <a:sx n="64" d="100"/>
          <a:sy n="64" d="100"/>
        </p:scale>
        <p:origin x="-12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CEB3E-31CD-4A00-AA35-6D7BE99FB837}" type="datetimeFigureOut">
              <a:rPr lang="sr-Latn-CS" smtClean="0"/>
              <a:t>7.1.2002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EF341-D4DC-4DFA-8AEF-445E16762122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27.2.2013</a:t>
            </a:r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9B18-913D-4AB5-9C4F-7B7BE5237CB0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214290"/>
            <a:ext cx="18573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27.2.2013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9B18-913D-4AB5-9C4F-7B7BE5237CB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27.2.2013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9B18-913D-4AB5-9C4F-7B7BE5237CB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385762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sr-Latn-CS" smtClean="0"/>
              <a:t>27.2.2013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9B18-913D-4AB5-9C4F-7B7BE5237CB0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15338" y="0"/>
            <a:ext cx="928662" cy="8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27.2.2013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9B18-913D-4AB5-9C4F-7B7BE5237CB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27.2.2013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9B18-913D-4AB5-9C4F-7B7BE5237CB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27.2.2013</a:t>
            </a:r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9B18-913D-4AB5-9C4F-7B7BE5237CB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27.2.2013</a:t>
            </a: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9B18-913D-4AB5-9C4F-7B7BE5237CB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27.2.2013</a:t>
            </a:r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9B18-913D-4AB5-9C4F-7B7BE5237CB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27.2.2013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9B18-913D-4AB5-9C4F-7B7BE5237CB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27.2.2013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419B18-913D-4AB5-9C4F-7B7BE5237CB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sr-Latn-CS" smtClean="0"/>
              <a:t>27.2.2013</a:t>
            </a:r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419B18-913D-4AB5-9C4F-7B7BE5237CB0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 dir="r"/>
  </p:transition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dnevnik.hr/doctrina/2007/11/1623671084/kadulja-lijek-antickih-naroda.html" TargetMode="External"/><Relationship Id="rId2" Type="http://schemas.openxmlformats.org/officeDocument/2006/relationships/hyperlink" Target="http://www.alternativa-za-vas.com/index.php/clanak/article/kadulja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9.xml"/><Relationship Id="rId7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slide" Target="slide2.xml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avokutnik 3"/>
          <p:cNvSpPr/>
          <p:nvPr/>
        </p:nvSpPr>
        <p:spPr>
          <a:xfrm>
            <a:off x="714348" y="642918"/>
            <a:ext cx="707236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9600" b="1" cap="none" spc="0" dirty="0" smtClean="0">
                <a:ln/>
                <a:solidFill>
                  <a:schemeClr val="accent2"/>
                </a:solidFill>
                <a:effectLst/>
              </a:rPr>
              <a:t>KADULJA</a:t>
            </a:r>
            <a:endParaRPr lang="hr-HR" sz="9600" b="1" cap="none" spc="0" dirty="0">
              <a:ln/>
              <a:solidFill>
                <a:schemeClr val="accent2"/>
              </a:solidFill>
              <a:effectLst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0" y="6334780"/>
            <a:ext cx="78246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hr-HR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PREZENTACIJU IZRADILA:Lidija </a:t>
            </a:r>
            <a:r>
              <a:rPr lang="hr-HR" sz="28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Ileković</a:t>
            </a:r>
            <a:endParaRPr lang="hr-HR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389120"/>
          </a:xfrm>
        </p:spPr>
        <p:txBody>
          <a:bodyPr>
            <a:normAutofit/>
          </a:bodyPr>
          <a:lstStyle/>
          <a:p>
            <a:r>
              <a:rPr lang="hr-HR" dirty="0" smtClean="0"/>
              <a:t>Nedavno se pokazalo i da kadulja poboljšava pamćenje i djeluje protiv Alzheimerove bolesti.</a:t>
            </a:r>
          </a:p>
          <a:p>
            <a:r>
              <a:rPr lang="hr-HR" dirty="0" smtClean="0"/>
              <a:t>Zbog svojeg jakog antiseptičkog djelovanja koristi  se u liječenju </a:t>
            </a:r>
            <a:r>
              <a:rPr lang="hr-HR" dirty="0" err="1" smtClean="0"/>
              <a:t>afti</a:t>
            </a:r>
            <a:r>
              <a:rPr lang="hr-HR" dirty="0" smtClean="0"/>
              <a:t>, neugodnog zadaha iz usta, problema s grlom i krajnicima, karijesa .</a:t>
            </a:r>
          </a:p>
          <a:p>
            <a:r>
              <a:rPr lang="hr-HR" dirty="0" smtClean="0"/>
              <a:t>Isto tako može poslužiti za regulaciju mjesečnice, bijelog pranja, te hormonalnog poremećaja u žena.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27.2.2013</a:t>
            </a: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9B18-913D-4AB5-9C4F-7B7BE5237CB0}" type="slidenum">
              <a:rPr lang="hr-HR" smtClean="0"/>
              <a:pPr/>
              <a:t>10</a:t>
            </a:fld>
            <a:endParaRPr lang="hr-HR"/>
          </a:p>
        </p:txBody>
      </p:sp>
      <p:sp>
        <p:nvSpPr>
          <p:cNvPr id="6" name="Akcijski gumb: Polazni 5">
            <a:hlinkClick r:id="rId2" action="ppaction://hlinksldjump" highlightClick="1"/>
          </p:cNvPr>
          <p:cNvSpPr/>
          <p:nvPr/>
        </p:nvSpPr>
        <p:spPr>
          <a:xfrm>
            <a:off x="7215206" y="6286520"/>
            <a:ext cx="714380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1472" y="2468880"/>
            <a:ext cx="8229600" cy="4389120"/>
          </a:xfrm>
        </p:spPr>
        <p:txBody>
          <a:bodyPr/>
          <a:lstStyle/>
          <a:p>
            <a:r>
              <a:rPr lang="hr-HR" dirty="0" smtClean="0"/>
              <a:t>Kadulju zbog jakih eteričnih ulja, ne valja ni mnogo, ni dugo ni često konzumirati. </a:t>
            </a:r>
          </a:p>
          <a:p>
            <a:r>
              <a:rPr lang="hr-HR" dirty="0" smtClean="0"/>
              <a:t>Ne preporučuje se dugotrajno uzimanje visokih doza čaja od kadulje. </a:t>
            </a:r>
          </a:p>
          <a:p>
            <a:r>
              <a:rPr lang="hr-HR" dirty="0" smtClean="0"/>
              <a:t>Kadulja se ne preporučuje   trudnicama, osobama sklonima epileptičnim napadajima, osobama s visokim tlakom te dojiljama zbog mogućnosti manjeg lučenja mlijeka.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-178745" y="1071546"/>
            <a:ext cx="93227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NEŽELJENA DJELOVANJA</a:t>
            </a:r>
            <a:endParaRPr lang="hr-HR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27.2.2013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9B18-913D-4AB5-9C4F-7B7BE5237CB0}" type="slidenum">
              <a:rPr lang="hr-HR" smtClean="0"/>
              <a:pPr/>
              <a:t>11</a:t>
            </a:fld>
            <a:endParaRPr lang="hr-HR"/>
          </a:p>
        </p:txBody>
      </p:sp>
      <p:sp>
        <p:nvSpPr>
          <p:cNvPr id="7" name="Akcijski gumb: Polazni 6">
            <a:hlinkClick r:id="rId2" action="ppaction://hlinksldjump" highlightClick="1"/>
          </p:cNvPr>
          <p:cNvSpPr/>
          <p:nvPr/>
        </p:nvSpPr>
        <p:spPr>
          <a:xfrm>
            <a:off x="7215206" y="6286520"/>
            <a:ext cx="714380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600" dirty="0" smtClean="0"/>
              <a:t>1.Značenje latinskog imena kadulje je?</a:t>
            </a:r>
          </a:p>
          <a:p>
            <a:pPr>
              <a:buNone/>
            </a:pPr>
            <a:r>
              <a:rPr lang="hr-HR" sz="3600" dirty="0" smtClean="0">
                <a:solidFill>
                  <a:schemeClr val="bg1">
                    <a:lumMod val="75000"/>
                  </a:schemeClr>
                </a:solidFill>
                <a:hlinkClick r:id="rId2" action="ppaction://hlinksldjump"/>
              </a:rPr>
              <a:t>a)</a:t>
            </a:r>
            <a:r>
              <a:rPr lang="hr-HR" sz="3600" dirty="0" smtClean="0">
                <a:hlinkClick r:id="rId2" action="ppaction://hlinksldjump"/>
              </a:rPr>
              <a:t>Lagati.</a:t>
            </a:r>
            <a:endParaRPr lang="hr-HR" sz="36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r>
              <a:rPr lang="hr-HR" sz="3600" dirty="0" smtClean="0">
                <a:solidFill>
                  <a:schemeClr val="bg1">
                    <a:lumMod val="75000"/>
                  </a:schemeClr>
                </a:solidFill>
                <a:hlinkClick r:id="rId2" action="ppaction://hlinksldjump"/>
              </a:rPr>
              <a:t>b)</a:t>
            </a:r>
            <a:r>
              <a:rPr lang="hr-HR" sz="3600" dirty="0" err="1" smtClean="0">
                <a:hlinkClick r:id="rId2" action="ppaction://hlinksldjump"/>
              </a:rPr>
              <a:t>Mjesečariti</a:t>
            </a:r>
            <a:r>
              <a:rPr lang="hr-HR" sz="3600" dirty="0" smtClean="0">
                <a:hlinkClick r:id="rId2" action="ppaction://hlinksldjump"/>
              </a:rPr>
              <a:t>.</a:t>
            </a:r>
            <a:endParaRPr lang="hr-HR" sz="36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r>
              <a:rPr lang="hr-HR" sz="3600" dirty="0" smtClean="0">
                <a:solidFill>
                  <a:schemeClr val="bg1">
                    <a:lumMod val="75000"/>
                  </a:schemeClr>
                </a:solidFill>
                <a:hlinkClick r:id="rId3" action="ppaction://hlinksldjump"/>
              </a:rPr>
              <a:t>c)</a:t>
            </a:r>
            <a:r>
              <a:rPr lang="hr-HR" sz="3600" dirty="0" smtClean="0">
                <a:hlinkClick r:id="rId3" action="ppaction://hlinksldjump"/>
              </a:rPr>
              <a:t>Spasiti.</a:t>
            </a:r>
            <a:endParaRPr lang="hr-HR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3357554" y="642918"/>
            <a:ext cx="23759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KVIZ</a:t>
            </a:r>
            <a:endParaRPr lang="hr-HR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27.2.2013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9B18-913D-4AB5-9C4F-7B7BE5237CB0}" type="slidenum">
              <a:rPr lang="hr-HR" smtClean="0"/>
              <a:pPr/>
              <a:t>12</a:t>
            </a:fld>
            <a:endParaRPr lang="hr-HR"/>
          </a:p>
        </p:txBody>
      </p:sp>
      <p:sp>
        <p:nvSpPr>
          <p:cNvPr id="7" name="Akcijski gumb: Polazni 6">
            <a:hlinkClick r:id="rId4" action="ppaction://hlinksldjump" highlightClick="1"/>
          </p:cNvPr>
          <p:cNvSpPr/>
          <p:nvPr/>
        </p:nvSpPr>
        <p:spPr>
          <a:xfrm>
            <a:off x="7215206" y="6286520"/>
            <a:ext cx="714380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285860"/>
            <a:ext cx="3929090" cy="312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ravokutnik 6"/>
          <p:cNvSpPr/>
          <p:nvPr/>
        </p:nvSpPr>
        <p:spPr>
          <a:xfrm>
            <a:off x="642910" y="5214950"/>
            <a:ext cx="78148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5400" b="1" dirty="0" smtClean="0">
                <a:ln/>
                <a:solidFill>
                  <a:schemeClr val="accent3"/>
                </a:solidFill>
              </a:rPr>
              <a:t>Vaš odgovor je netočan!</a:t>
            </a:r>
            <a:endParaRPr lang="hr-HR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27.2.2013</a:t>
            </a: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9B18-913D-4AB5-9C4F-7B7BE5237CB0}" type="slidenum">
              <a:rPr lang="hr-HR" smtClean="0"/>
              <a:pPr/>
              <a:t>13</a:t>
            </a:fld>
            <a:endParaRPr lang="hr-HR"/>
          </a:p>
        </p:txBody>
      </p:sp>
      <p:sp>
        <p:nvSpPr>
          <p:cNvPr id="8" name="Akcijski gumb: Polazni 7">
            <a:hlinkClick r:id="rId3" action="ppaction://hlinksldjump" highlightClick="1"/>
          </p:cNvPr>
          <p:cNvSpPr/>
          <p:nvPr/>
        </p:nvSpPr>
        <p:spPr>
          <a:xfrm>
            <a:off x="7429520" y="6286520"/>
            <a:ext cx="714380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Akcijski gumb: Nazad ili prethodno 8">
            <a:hlinkClick r:id="rId4" action="ppaction://hlinksldjump" highlightClick="1"/>
          </p:cNvPr>
          <p:cNvSpPr/>
          <p:nvPr/>
        </p:nvSpPr>
        <p:spPr>
          <a:xfrm>
            <a:off x="1428728" y="6286520"/>
            <a:ext cx="785818" cy="5714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571612"/>
            <a:ext cx="3286148" cy="297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avokutnik 5"/>
          <p:cNvSpPr/>
          <p:nvPr/>
        </p:nvSpPr>
        <p:spPr>
          <a:xfrm>
            <a:off x="1071538" y="4929198"/>
            <a:ext cx="6993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 smtClean="0">
                <a:ln/>
                <a:solidFill>
                  <a:schemeClr val="accent3"/>
                </a:solidFill>
                <a:effectLst/>
              </a:rPr>
              <a:t>Vaš odgovor je točan!</a:t>
            </a:r>
            <a:endParaRPr lang="hr-H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27.2.2013</a:t>
            </a: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9B18-913D-4AB5-9C4F-7B7BE5237CB0}" type="slidenum">
              <a:rPr lang="hr-HR" smtClean="0"/>
              <a:pPr/>
              <a:t>14</a:t>
            </a:fld>
            <a:endParaRPr lang="hr-HR" dirty="0"/>
          </a:p>
        </p:txBody>
      </p:sp>
      <p:sp>
        <p:nvSpPr>
          <p:cNvPr id="7" name="Akcijski gumb: Polazni 6">
            <a:hlinkClick r:id="rId3" action="ppaction://hlinksldjump" highlightClick="1"/>
          </p:cNvPr>
          <p:cNvSpPr/>
          <p:nvPr/>
        </p:nvSpPr>
        <p:spPr>
          <a:xfrm>
            <a:off x="7643834" y="6286520"/>
            <a:ext cx="714380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Akcijski gumb: Naprijed ili dalje 7">
            <a:hlinkClick r:id="rId4" action="ppaction://hlinksldjump" highlightClick="1"/>
          </p:cNvPr>
          <p:cNvSpPr/>
          <p:nvPr/>
        </p:nvSpPr>
        <p:spPr>
          <a:xfrm>
            <a:off x="1714480" y="6143644"/>
            <a:ext cx="571504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600" dirty="0" smtClean="0"/>
              <a:t>2.Kadulja se može koristiti u obliku:</a:t>
            </a:r>
          </a:p>
          <a:p>
            <a:pPr>
              <a:buNone/>
            </a:pPr>
            <a:endParaRPr lang="hr-HR" sz="36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r>
              <a:rPr lang="hr-HR" sz="3600" dirty="0" smtClean="0">
                <a:solidFill>
                  <a:schemeClr val="bg1">
                    <a:lumMod val="75000"/>
                  </a:schemeClr>
                </a:solidFill>
                <a:hlinkClick r:id="rId2" action="ppaction://hlinksldjump"/>
              </a:rPr>
              <a:t>a)</a:t>
            </a:r>
            <a:r>
              <a:rPr lang="hr-HR" sz="3600" dirty="0" smtClean="0">
                <a:hlinkClick r:id="rId2" action="ppaction://hlinksldjump"/>
              </a:rPr>
              <a:t>Čaja</a:t>
            </a:r>
            <a:r>
              <a:rPr lang="hr-HR" sz="3600" smtClean="0">
                <a:hlinkClick r:id="rId2" action="ppaction://hlinksldjump"/>
              </a:rPr>
              <a:t>, </a:t>
            </a:r>
            <a:r>
              <a:rPr lang="hr-HR" sz="3600" smtClean="0">
                <a:hlinkClick r:id="rId2" action="ppaction://hlinksldjump"/>
              </a:rPr>
              <a:t>losiona</a:t>
            </a:r>
            <a:r>
              <a:rPr lang="hr-HR" sz="3600" dirty="0" smtClean="0">
                <a:hlinkClick r:id="rId2" action="ppaction://hlinksldjump"/>
              </a:rPr>
              <a:t>.</a:t>
            </a:r>
            <a:endParaRPr lang="hr-HR" sz="36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r>
              <a:rPr lang="hr-HR" sz="3600" dirty="0" smtClean="0">
                <a:solidFill>
                  <a:schemeClr val="bg1">
                    <a:lumMod val="75000"/>
                  </a:schemeClr>
                </a:solidFill>
                <a:hlinkClick r:id="rId3" action="ppaction://hlinksldjump"/>
              </a:rPr>
              <a:t>b)</a:t>
            </a:r>
            <a:r>
              <a:rPr lang="hr-HR" sz="3600" dirty="0" smtClean="0">
                <a:hlinkClick r:id="rId3" action="ppaction://hlinksldjump"/>
              </a:rPr>
              <a:t>Mlijeka,vrhnja.</a:t>
            </a:r>
            <a:endParaRPr lang="hr-HR" sz="36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r>
              <a:rPr lang="hr-HR" sz="3600" dirty="0" smtClean="0">
                <a:solidFill>
                  <a:schemeClr val="bg1">
                    <a:lumMod val="75000"/>
                  </a:schemeClr>
                </a:solidFill>
                <a:hlinkClick r:id="rId3" action="ppaction://hlinksldjump"/>
              </a:rPr>
              <a:t>c)</a:t>
            </a:r>
            <a:r>
              <a:rPr lang="hr-HR" sz="3600" dirty="0" smtClean="0">
                <a:hlinkClick r:id="rId3" action="ppaction://hlinksldjump"/>
              </a:rPr>
              <a:t>Jogurta, soka.</a:t>
            </a:r>
            <a:endParaRPr lang="hr-HR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27.2.2013</a:t>
            </a: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9B18-913D-4AB5-9C4F-7B7BE5237CB0}" type="slidenum">
              <a:rPr lang="hr-HR" smtClean="0"/>
              <a:pPr/>
              <a:t>15</a:t>
            </a:fld>
            <a:endParaRPr lang="hr-HR"/>
          </a:p>
        </p:txBody>
      </p:sp>
      <p:sp>
        <p:nvSpPr>
          <p:cNvPr id="6" name="Akcijski gumb: Polazni 5">
            <a:hlinkClick r:id="rId4" action="ppaction://hlinksldjump" highlightClick="1"/>
          </p:cNvPr>
          <p:cNvSpPr/>
          <p:nvPr/>
        </p:nvSpPr>
        <p:spPr>
          <a:xfrm>
            <a:off x="7429520" y="6286520"/>
            <a:ext cx="714380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428736"/>
            <a:ext cx="3286148" cy="297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avokutnik 4"/>
          <p:cNvSpPr/>
          <p:nvPr/>
        </p:nvSpPr>
        <p:spPr>
          <a:xfrm>
            <a:off x="1071538" y="4929198"/>
            <a:ext cx="6993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 smtClean="0">
                <a:ln/>
                <a:solidFill>
                  <a:schemeClr val="accent3"/>
                </a:solidFill>
                <a:effectLst/>
              </a:rPr>
              <a:t>Vaš odgovor je točan!</a:t>
            </a:r>
            <a:endParaRPr lang="hr-H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27.2.2013</a:t>
            </a:r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9B18-913D-4AB5-9C4F-7B7BE5237CB0}" type="slidenum">
              <a:rPr lang="hr-HR" smtClean="0"/>
              <a:pPr/>
              <a:t>16</a:t>
            </a:fld>
            <a:endParaRPr lang="hr-HR"/>
          </a:p>
        </p:txBody>
      </p:sp>
      <p:sp>
        <p:nvSpPr>
          <p:cNvPr id="8" name="Akcijski gumb: Polazni 7">
            <a:hlinkClick r:id="rId3" action="ppaction://hlinksldjump" highlightClick="1"/>
          </p:cNvPr>
          <p:cNvSpPr/>
          <p:nvPr/>
        </p:nvSpPr>
        <p:spPr>
          <a:xfrm>
            <a:off x="7572396" y="6286520"/>
            <a:ext cx="714380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Akcijski gumb: Naprijed ili dalje 8">
            <a:hlinkClick r:id="rId4" action="ppaction://hlinksldjump" highlightClick="1"/>
          </p:cNvPr>
          <p:cNvSpPr/>
          <p:nvPr/>
        </p:nvSpPr>
        <p:spPr>
          <a:xfrm>
            <a:off x="1500166" y="6072206"/>
            <a:ext cx="71438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85860"/>
            <a:ext cx="3929090" cy="312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ravokutnik 6"/>
          <p:cNvSpPr/>
          <p:nvPr/>
        </p:nvSpPr>
        <p:spPr>
          <a:xfrm>
            <a:off x="857224" y="5143512"/>
            <a:ext cx="78148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5400" b="1" dirty="0" smtClean="0">
                <a:ln/>
                <a:solidFill>
                  <a:schemeClr val="accent3"/>
                </a:solidFill>
              </a:rPr>
              <a:t>Vaš odgovor je netočan!</a:t>
            </a:r>
            <a:endParaRPr lang="hr-HR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27.2.2013</a:t>
            </a: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9B18-913D-4AB5-9C4F-7B7BE5237CB0}" type="slidenum">
              <a:rPr lang="hr-HR" smtClean="0"/>
              <a:pPr/>
              <a:t>17</a:t>
            </a:fld>
            <a:endParaRPr lang="hr-HR"/>
          </a:p>
        </p:txBody>
      </p:sp>
      <p:sp>
        <p:nvSpPr>
          <p:cNvPr id="8" name="Akcijski gumb: Polazni 7">
            <a:hlinkClick r:id="rId3" action="ppaction://hlinksldjump" highlightClick="1"/>
          </p:cNvPr>
          <p:cNvSpPr/>
          <p:nvPr/>
        </p:nvSpPr>
        <p:spPr>
          <a:xfrm>
            <a:off x="7643834" y="6286520"/>
            <a:ext cx="714380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Akcijski gumb: Nazad ili prethodno 9">
            <a:hlinkClick r:id="rId4" action="ppaction://hlinksldjump" highlightClick="1"/>
          </p:cNvPr>
          <p:cNvSpPr/>
          <p:nvPr/>
        </p:nvSpPr>
        <p:spPr>
          <a:xfrm>
            <a:off x="1785918" y="6286520"/>
            <a:ext cx="642942" cy="5714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2910" y="3000372"/>
            <a:ext cx="8229600" cy="4389120"/>
          </a:xfrm>
        </p:spPr>
        <p:txBody>
          <a:bodyPr/>
          <a:lstStyle/>
          <a:p>
            <a:r>
              <a:rPr lang="hr-HR" dirty="0" smtClean="0">
                <a:hlinkClick r:id="rId2"/>
              </a:rPr>
              <a:t>http://www.alternativa-za-vas.com/index.php/clanak/article/kadulja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dirty="0" smtClean="0">
                <a:hlinkClick r:id="rId3"/>
              </a:rPr>
              <a:t>http://blog.dnevnik.hr/</a:t>
            </a:r>
            <a:r>
              <a:rPr lang="hr-HR" dirty="0" err="1" smtClean="0">
                <a:hlinkClick r:id="rId3"/>
              </a:rPr>
              <a:t>doctrina</a:t>
            </a:r>
            <a:r>
              <a:rPr lang="hr-HR" dirty="0" smtClean="0">
                <a:hlinkClick r:id="rId3"/>
              </a:rPr>
              <a:t>/2007/11/1623671084/kadulja-lijek-</a:t>
            </a:r>
            <a:r>
              <a:rPr lang="hr-HR" dirty="0" err="1" smtClean="0">
                <a:hlinkClick r:id="rId3"/>
              </a:rPr>
              <a:t>antickih</a:t>
            </a:r>
            <a:r>
              <a:rPr lang="hr-HR" dirty="0" smtClean="0">
                <a:hlinkClick r:id="rId3"/>
              </a:rPr>
              <a:t>-</a:t>
            </a:r>
            <a:r>
              <a:rPr lang="hr-HR" dirty="0" err="1" smtClean="0">
                <a:hlinkClick r:id="rId3"/>
              </a:rPr>
              <a:t>naroda.html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2714612" y="1214422"/>
            <a:ext cx="34366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IZVORI</a:t>
            </a:r>
            <a:endParaRPr lang="hr-HR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27.2.2013</a:t>
            </a:r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9B18-913D-4AB5-9C4F-7B7BE5237CB0}" type="slidenum">
              <a:rPr lang="hr-HR" smtClean="0"/>
              <a:pPr/>
              <a:t>18</a:t>
            </a:fld>
            <a:endParaRPr lang="hr-HR"/>
          </a:p>
        </p:txBody>
      </p:sp>
      <p:sp>
        <p:nvSpPr>
          <p:cNvPr id="8" name="Akcijski gumb: Polazni 7">
            <a:hlinkClick r:id="rId4" action="ppaction://hlinksldjump" highlightClick="1"/>
          </p:cNvPr>
          <p:cNvSpPr/>
          <p:nvPr/>
        </p:nvSpPr>
        <p:spPr>
          <a:xfrm>
            <a:off x="7500958" y="6286520"/>
            <a:ext cx="714380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</p:cNvPr>
          <p:cNvSpPr/>
          <p:nvPr/>
        </p:nvSpPr>
        <p:spPr>
          <a:xfrm>
            <a:off x="2786050" y="1857364"/>
            <a:ext cx="37004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NEŠTO VIŠE</a:t>
            </a:r>
            <a:endParaRPr lang="hr-HR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714348" y="4286256"/>
            <a:ext cx="7360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hlinkClick r:id="rId3" action="ppaction://hlinksldjump"/>
              </a:rPr>
              <a:t>LJEKOVITA DJELOVANJA</a:t>
            </a:r>
            <a:endParaRPr lang="hr-HR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3571868" y="3071810"/>
            <a:ext cx="23428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hlinkClick r:id="rId4" action="ppaction://hlinksldjump"/>
              </a:rPr>
              <a:t>UZGOJ</a:t>
            </a:r>
            <a:r>
              <a:rPr lang="hr-HR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hr-HR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3214678" y="3714752"/>
            <a:ext cx="3288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hlinkClick r:id="rId5" action="ppaction://hlinksldjump"/>
              </a:rPr>
              <a:t>PRIMJENA</a:t>
            </a:r>
            <a:endParaRPr lang="hr-HR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2500298" y="214290"/>
            <a:ext cx="50513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SADRŽAJ</a:t>
            </a:r>
            <a:endParaRPr lang="hr-HR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3786182" y="5643578"/>
            <a:ext cx="16466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hlinkClick r:id="rId6" action="ppaction://hlinksldjump"/>
              </a:rPr>
              <a:t>KVIZ</a:t>
            </a:r>
            <a:endParaRPr lang="hr-HR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3500430" y="6215082"/>
            <a:ext cx="23537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hlinkClick r:id="rId7" action="ppaction://hlinksldjump"/>
              </a:rPr>
              <a:t>IZVORI</a:t>
            </a:r>
            <a:endParaRPr lang="hr-HR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3500430" y="2428868"/>
            <a:ext cx="24406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hlinkClick r:id="rId8" action="ppaction://hlinksldjump"/>
              </a:rPr>
              <a:t>IZGLED</a:t>
            </a:r>
            <a:endParaRPr lang="hr-HR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357158" y="5000636"/>
            <a:ext cx="8410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hlinkClick r:id="rId9" action="ppaction://hlinksldjump"/>
              </a:rPr>
              <a:t>NEŽELJENA DJELOVANJA</a:t>
            </a:r>
            <a:endParaRPr lang="hr-H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>
          <a:xfrm>
            <a:off x="7786710" y="6492875"/>
            <a:ext cx="2133600" cy="365125"/>
          </a:xfrm>
        </p:spPr>
        <p:txBody>
          <a:bodyPr/>
          <a:lstStyle/>
          <a:p>
            <a:r>
              <a:rPr lang="sr-Latn-CS" dirty="0" smtClean="0"/>
              <a:t>27.2.2013</a:t>
            </a:r>
            <a:endParaRPr lang="hr-HR" dirty="0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7858148" y="6215082"/>
            <a:ext cx="762000" cy="365125"/>
          </a:xfrm>
        </p:spPr>
        <p:txBody>
          <a:bodyPr/>
          <a:lstStyle/>
          <a:p>
            <a:fld id="{98419B18-913D-4AB5-9C4F-7B7BE5237CB0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51435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vi-VN" sz="3000" dirty="0" smtClean="0"/>
          </a:p>
          <a:p>
            <a:r>
              <a:rPr lang="vi-VN" sz="3000" dirty="0" smtClean="0"/>
              <a:t>Njezino latinsko  ime - Salvia officinalis - potječe od riječi salvare što znači spasiti ili liječiti.</a:t>
            </a:r>
            <a:endParaRPr lang="hr-HR" sz="3000" dirty="0" smtClean="0"/>
          </a:p>
          <a:p>
            <a:r>
              <a:rPr lang="vi-VN" sz="3000" dirty="0" smtClean="0"/>
              <a:t>Kadulja se ubraja među najljekovitije biljke našeg planeta</a:t>
            </a:r>
          </a:p>
          <a:p>
            <a:r>
              <a:rPr lang="vi-VN" sz="3000" dirty="0" smtClean="0"/>
              <a:t>U grobnicama faraona ova biljka je bila glavni sastojak smjese za balzamiranje.</a:t>
            </a:r>
          </a:p>
          <a:p>
            <a:r>
              <a:rPr lang="hr-HR" sz="3000" dirty="0" smtClean="0"/>
              <a:t>U vremena Karla Velikog kadulju su sadili u svakom vrtu i smatrali najljekovitijom biljkom.</a:t>
            </a:r>
          </a:p>
          <a:p>
            <a:r>
              <a:rPr lang="hr-HR" sz="3000" dirty="0" smtClean="0"/>
              <a:t>Koristili su ju za liječenje skoro svake bolesti pa je zbog toga dobila status svete biljke.</a:t>
            </a:r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2143108" y="571480"/>
            <a:ext cx="501483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NEŠTO VIŠE</a:t>
            </a:r>
            <a:endParaRPr lang="hr-HR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dirty="0" smtClean="0"/>
              <a:t>27.2.2013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9B18-913D-4AB5-9C4F-7B7BE5237CB0}" type="slidenum">
              <a:rPr lang="hr-HR" smtClean="0"/>
              <a:pPr/>
              <a:t>3</a:t>
            </a:fld>
            <a:endParaRPr lang="hr-HR"/>
          </a:p>
        </p:txBody>
      </p:sp>
      <p:sp>
        <p:nvSpPr>
          <p:cNvPr id="8" name="Akcijski gumb: Polazni 7">
            <a:hlinkClick r:id="rId2" action="ppaction://hlinksldjump" highlightClick="1"/>
          </p:cNvPr>
          <p:cNvSpPr/>
          <p:nvPr/>
        </p:nvSpPr>
        <p:spPr>
          <a:xfrm>
            <a:off x="7215206" y="6286520"/>
            <a:ext cx="714380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35785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Ova je biljka u antičko vrijeme zamjenjivala antibiotik .</a:t>
            </a:r>
          </a:p>
          <a:p>
            <a:r>
              <a:rPr lang="hr-HR" sz="2800" dirty="0" smtClean="0"/>
              <a:t>U svijetu razlikujemo Austrijsku, Etiopsku i Američku  ali najvažnija i najljekovitija od svih je mediteranska kadulja, odnosno ljekovita kadulja sa krša ( </a:t>
            </a:r>
            <a:r>
              <a:rPr lang="hr-HR" sz="2800" dirty="0" err="1" smtClean="0"/>
              <a:t>Salvia</a:t>
            </a:r>
            <a:r>
              <a:rPr lang="hr-HR" sz="2800" dirty="0" smtClean="0"/>
              <a:t> </a:t>
            </a:r>
            <a:r>
              <a:rPr lang="hr-HR" sz="2800" dirty="0" err="1" smtClean="0"/>
              <a:t>officinalis</a:t>
            </a:r>
            <a:r>
              <a:rPr lang="hr-HR" sz="2800" dirty="0" smtClean="0"/>
              <a:t> ).</a:t>
            </a:r>
          </a:p>
          <a:p>
            <a:r>
              <a:rPr lang="hr-HR" sz="2800" dirty="0" smtClean="0"/>
              <a:t>Razlikujemo nekoliko vrsta: Kadulja ljepljiva </a:t>
            </a:r>
            <a:endParaRPr lang="hr-HR" sz="2800" dirty="0" smtClean="0"/>
          </a:p>
          <a:p>
            <a:pPr>
              <a:buNone/>
            </a:pPr>
            <a:r>
              <a:rPr lang="hr-HR" sz="2800" dirty="0" smtClean="0"/>
              <a:t>( </a:t>
            </a:r>
            <a:r>
              <a:rPr lang="hr-HR" sz="2800" dirty="0" err="1" smtClean="0"/>
              <a:t>Salvia</a:t>
            </a:r>
            <a:r>
              <a:rPr lang="hr-HR" sz="2800" dirty="0" smtClean="0"/>
              <a:t> </a:t>
            </a:r>
            <a:r>
              <a:rPr lang="hr-HR" sz="2800" dirty="0" err="1" smtClean="0"/>
              <a:t>glutinosa</a:t>
            </a:r>
            <a:r>
              <a:rPr lang="hr-HR" sz="2800" dirty="0" smtClean="0"/>
              <a:t> ), livadna ( </a:t>
            </a:r>
            <a:r>
              <a:rPr lang="hr-HR" sz="2800" dirty="0" err="1" smtClean="0"/>
              <a:t>Salvia</a:t>
            </a:r>
            <a:r>
              <a:rPr lang="hr-HR" sz="2800" dirty="0" smtClean="0"/>
              <a:t> </a:t>
            </a:r>
            <a:r>
              <a:rPr lang="hr-HR" sz="2800" dirty="0" err="1" smtClean="0"/>
              <a:t>pratensis</a:t>
            </a:r>
            <a:r>
              <a:rPr lang="hr-HR" sz="2800" dirty="0" smtClean="0"/>
              <a:t> ), šumska ( </a:t>
            </a:r>
            <a:r>
              <a:rPr lang="hr-HR" sz="2800" dirty="0" err="1" smtClean="0"/>
              <a:t>Salvia</a:t>
            </a:r>
            <a:r>
              <a:rPr lang="hr-HR" sz="2800" dirty="0" smtClean="0"/>
              <a:t> </a:t>
            </a:r>
            <a:r>
              <a:rPr lang="hr-HR" sz="2800" dirty="0" err="1" smtClean="0"/>
              <a:t>silvestris</a:t>
            </a:r>
            <a:r>
              <a:rPr lang="hr-HR" sz="2800" dirty="0" smtClean="0"/>
              <a:t> ).</a:t>
            </a:r>
          </a:p>
          <a:p>
            <a:pPr>
              <a:buNone/>
            </a:pPr>
            <a:endParaRPr lang="hr-HR" sz="28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27.2.2013</a:t>
            </a: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9B18-913D-4AB5-9C4F-7B7BE5237CB0}" type="slidenum">
              <a:rPr lang="hr-HR" smtClean="0"/>
              <a:pPr/>
              <a:t>4</a:t>
            </a:fld>
            <a:endParaRPr lang="hr-HR"/>
          </a:p>
        </p:txBody>
      </p:sp>
      <p:sp>
        <p:nvSpPr>
          <p:cNvPr id="6" name="Akcijski gumb: Polazni 5">
            <a:hlinkClick r:id="rId2" action="ppaction://hlinksldjump" highlightClick="1"/>
          </p:cNvPr>
          <p:cNvSpPr/>
          <p:nvPr/>
        </p:nvSpPr>
        <p:spPr>
          <a:xfrm>
            <a:off x="7215206" y="6286520"/>
            <a:ext cx="714380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2468880"/>
            <a:ext cx="8229600" cy="4389120"/>
          </a:xfrm>
        </p:spPr>
        <p:txBody>
          <a:bodyPr/>
          <a:lstStyle/>
          <a:p>
            <a:r>
              <a:rPr lang="hr-HR" dirty="0" smtClean="0"/>
              <a:t>Kadulja  je zbijen, razgranat, 30 do 40 cm visoki grm, koji samoniklo raste na suhim, kamenitim tlima u priobalju ili se uzgaja.</a:t>
            </a:r>
          </a:p>
          <a:p>
            <a:r>
              <a:rPr lang="hr-HR" dirty="0" smtClean="0"/>
              <a:t> Listovi su zbog dlakavosti srebrno bijeli, srcoliki. Tamnomodro ljubičasti cvjetovi tvore na vrhovima stabljike klasaste pršljenove. </a:t>
            </a:r>
          </a:p>
          <a:p>
            <a:r>
              <a:rPr lang="hr-HR" dirty="0" smtClean="0"/>
              <a:t>Cijela biljka ima jak, aromatičan miris , koji se sušenjem ne gubi.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3000364" y="1357298"/>
            <a:ext cx="32887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IZGLED</a:t>
            </a:r>
            <a:endParaRPr lang="hr-HR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35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0"/>
            <a:ext cx="192882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0"/>
            <a:ext cx="1714512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0"/>
            <a:ext cx="1714512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0"/>
            <a:ext cx="1000132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zervirano mjesto datum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27.2.2013</a:t>
            </a:r>
            <a:endParaRPr lang="hr-HR" dirty="0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9B18-913D-4AB5-9C4F-7B7BE5237CB0}" type="slidenum">
              <a:rPr lang="hr-HR" smtClean="0"/>
              <a:pPr/>
              <a:t>5</a:t>
            </a:fld>
            <a:endParaRPr lang="hr-HR"/>
          </a:p>
        </p:txBody>
      </p:sp>
      <p:sp>
        <p:nvSpPr>
          <p:cNvPr id="11" name="Akcijski gumb: Polazni 10">
            <a:hlinkClick r:id="rId7" action="ppaction://hlinksldjump" highlightClick="1"/>
          </p:cNvPr>
          <p:cNvSpPr/>
          <p:nvPr/>
        </p:nvSpPr>
        <p:spPr>
          <a:xfrm>
            <a:off x="7215206" y="6286520"/>
            <a:ext cx="714380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71670" y="1928802"/>
            <a:ext cx="8229600" cy="4389120"/>
          </a:xfrm>
        </p:spPr>
        <p:txBody>
          <a:bodyPr>
            <a:normAutofit/>
          </a:bodyPr>
          <a:lstStyle/>
          <a:p>
            <a:r>
              <a:rPr lang="hr-HR" dirty="0" smtClean="0"/>
              <a:t>Kadulju je najjednostavnije razmnožiti </a:t>
            </a:r>
          </a:p>
          <a:p>
            <a:pPr>
              <a:buNone/>
            </a:pPr>
            <a:r>
              <a:rPr lang="hr-HR" dirty="0" smtClean="0"/>
              <a:t>sjemenom.</a:t>
            </a:r>
          </a:p>
          <a:p>
            <a:r>
              <a:rPr lang="hr-HR" dirty="0" smtClean="0"/>
              <a:t>Ukoliko sijemo na gredicu, tada ostavljamo </a:t>
            </a:r>
          </a:p>
          <a:p>
            <a:pPr>
              <a:buNone/>
            </a:pPr>
            <a:r>
              <a:rPr lang="hr-HR" dirty="0" smtClean="0"/>
              <a:t>rasad u tlu tijekom ljeta do jeseni. </a:t>
            </a:r>
          </a:p>
          <a:p>
            <a:r>
              <a:rPr lang="hr-HR" dirty="0" smtClean="0"/>
              <a:t>Kadulja voli suhu i sunčanu klimu pa ju treba </a:t>
            </a:r>
          </a:p>
          <a:p>
            <a:pPr>
              <a:buNone/>
            </a:pPr>
            <a:r>
              <a:rPr lang="hr-HR" dirty="0" smtClean="0"/>
              <a:t>smjestiti na najtoplije i najsunčanije mjesto. </a:t>
            </a:r>
          </a:p>
          <a:p>
            <a:r>
              <a:rPr lang="hr-HR" dirty="0" smtClean="0"/>
              <a:t>Najbolje uspijeva u siromašnom, pjeskovitom</a:t>
            </a:r>
          </a:p>
          <a:p>
            <a:pPr>
              <a:buNone/>
            </a:pPr>
            <a:r>
              <a:rPr lang="hr-HR" dirty="0" smtClean="0"/>
              <a:t>i slabo hranjivom tlu.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3643306" y="642918"/>
            <a:ext cx="29521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UZGOJ</a:t>
            </a:r>
            <a:endParaRPr lang="hr-HR" sz="6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533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8"/>
            <a:ext cx="1785918" cy="133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81202"/>
            <a:ext cx="1785918" cy="117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57298"/>
            <a:ext cx="1785918" cy="178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29132"/>
            <a:ext cx="178591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zervirano mjesto datum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27.2.2013</a:t>
            </a:r>
            <a:endParaRPr lang="hr-HR" dirty="0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9B18-913D-4AB5-9C4F-7B7BE5237CB0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2071678"/>
            <a:ext cx="7500958" cy="3143272"/>
          </a:xfrm>
        </p:spPr>
        <p:txBody>
          <a:bodyPr/>
          <a:lstStyle/>
          <a:p>
            <a:r>
              <a:rPr lang="hr-HR" dirty="0" smtClean="0"/>
              <a:t>Listovi kadulje se beru u proljeće ili ljeto </a:t>
            </a:r>
          </a:p>
          <a:p>
            <a:pPr>
              <a:buNone/>
            </a:pPr>
            <a:r>
              <a:rPr lang="hr-HR" dirty="0" smtClean="0"/>
              <a:t>i suše se u hladu.</a:t>
            </a:r>
          </a:p>
          <a:p>
            <a:r>
              <a:rPr lang="hr-HR" dirty="0" smtClean="0"/>
              <a:t>Listove i cvjetne vrške odvojimo od stabljike</a:t>
            </a:r>
          </a:p>
          <a:p>
            <a:pPr>
              <a:buNone/>
            </a:pPr>
            <a:r>
              <a:rPr lang="hr-HR" dirty="0" smtClean="0"/>
              <a:t> i čuvamo u dobro zatvorenim posudicama, </a:t>
            </a:r>
          </a:p>
          <a:p>
            <a:pPr>
              <a:buNone/>
            </a:pPr>
            <a:r>
              <a:rPr lang="hr-HR" dirty="0" smtClean="0"/>
              <a:t>po mogućnosti u mraku.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0"/>
            <a:ext cx="1571604" cy="157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4357694"/>
            <a:ext cx="157160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857232"/>
            <a:ext cx="157160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2571744"/>
            <a:ext cx="157160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27.2.2013</a:t>
            </a:r>
            <a:endParaRPr lang="hr-HR" dirty="0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9B18-913D-4AB5-9C4F-7B7BE5237CB0}" type="slidenum">
              <a:rPr lang="hr-HR" smtClean="0"/>
              <a:pPr/>
              <a:t>7</a:t>
            </a:fld>
            <a:endParaRPr lang="hr-HR"/>
          </a:p>
        </p:txBody>
      </p:sp>
      <p:sp>
        <p:nvSpPr>
          <p:cNvPr id="9" name="Akcijski gumb: Polazni 8">
            <a:hlinkClick r:id="rId6" action="ppaction://hlinksldjump" highlightClick="1"/>
          </p:cNvPr>
          <p:cNvSpPr/>
          <p:nvPr/>
        </p:nvSpPr>
        <p:spPr>
          <a:xfrm>
            <a:off x="6072198" y="6286520"/>
            <a:ext cx="714380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5720" y="2468880"/>
            <a:ext cx="8229600" cy="4389120"/>
          </a:xfrm>
        </p:spPr>
        <p:txBody>
          <a:bodyPr/>
          <a:lstStyle/>
          <a:p>
            <a:r>
              <a:rPr lang="hr-HR" dirty="0" smtClean="0"/>
              <a:t>Kadulja se može koristiti u obliku čaja, ulja, </a:t>
            </a:r>
            <a:r>
              <a:rPr lang="hr-HR" dirty="0" err="1" smtClean="0"/>
              <a:t>naljeva</a:t>
            </a:r>
            <a:r>
              <a:rPr lang="hr-HR" dirty="0" smtClean="0"/>
              <a:t>, uvaraka, vina, losiona i tinktura.</a:t>
            </a:r>
          </a:p>
          <a:p>
            <a:r>
              <a:rPr lang="hr-HR" dirty="0" smtClean="0"/>
              <a:t>Koristi se i u kuhinji kao začin kod pripreme umaka, juha i jela od povrća.</a:t>
            </a:r>
          </a:p>
          <a:p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2500298" y="857232"/>
            <a:ext cx="44525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PRIMJENA</a:t>
            </a:r>
            <a:endParaRPr lang="hr-HR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57760"/>
            <a:ext cx="2660513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5929331"/>
            <a:ext cx="1133475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857760"/>
            <a:ext cx="12144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5929331"/>
            <a:ext cx="1143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4857760"/>
            <a:ext cx="128587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5929331"/>
            <a:ext cx="14287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4857760"/>
            <a:ext cx="114300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36" y="4857761"/>
            <a:ext cx="300036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>
          <a:xfrm>
            <a:off x="8077200" y="4500570"/>
            <a:ext cx="2133600" cy="365125"/>
          </a:xfrm>
        </p:spPr>
        <p:txBody>
          <a:bodyPr/>
          <a:lstStyle/>
          <a:p>
            <a:r>
              <a:rPr lang="sr-Latn-CS" dirty="0" smtClean="0"/>
              <a:t>27.2.2013</a:t>
            </a:r>
            <a:endParaRPr lang="hr-HR" dirty="0"/>
          </a:p>
        </p:txBody>
      </p:sp>
      <p:sp>
        <p:nvSpPr>
          <p:cNvPr id="13" name="Rezervirano mjesto broja slajd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9B18-913D-4AB5-9C4F-7B7BE5237CB0}" type="slidenum">
              <a:rPr lang="hr-HR" smtClean="0"/>
              <a:pPr/>
              <a:t>8</a:t>
            </a:fld>
            <a:endParaRPr lang="hr-HR"/>
          </a:p>
        </p:txBody>
      </p:sp>
      <p:sp>
        <p:nvSpPr>
          <p:cNvPr id="14" name="Akcijski gumb: Polazni 13">
            <a:hlinkClick r:id="rId10" action="ppaction://hlinksldjump" highlightClick="1"/>
          </p:cNvPr>
          <p:cNvSpPr/>
          <p:nvPr/>
        </p:nvSpPr>
        <p:spPr>
          <a:xfrm>
            <a:off x="6143636" y="4143380"/>
            <a:ext cx="714380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246888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Ona ima antibakterijsko i </a:t>
            </a:r>
            <a:r>
              <a:rPr lang="hr-HR" dirty="0" err="1" smtClean="0"/>
              <a:t>antigljivično</a:t>
            </a:r>
            <a:r>
              <a:rPr lang="hr-HR" dirty="0" smtClean="0"/>
              <a:t> djelovanje. Smiruje, osvježava i okrepljuje, pomaže protiv bolova i visoke temperature.</a:t>
            </a:r>
          </a:p>
          <a:p>
            <a:r>
              <a:rPr lang="hr-HR" dirty="0" smtClean="0"/>
              <a:t>Kadulja je odlično sredstvo za </a:t>
            </a:r>
            <a:r>
              <a:rPr lang="hr-HR" dirty="0" err="1" smtClean="0"/>
              <a:t>pročišćivanje</a:t>
            </a:r>
            <a:r>
              <a:rPr lang="hr-HR" dirty="0" smtClean="0"/>
              <a:t> krvi i izbacivanje sluzi iz  organizma. Ona jača krvožilni sustav, stimulira cirkulaciju, djeluje protiv krvarenja i upala.</a:t>
            </a:r>
          </a:p>
          <a:p>
            <a:r>
              <a:rPr lang="hr-HR" dirty="0" smtClean="0"/>
              <a:t>Istraživanja su pokazala da kadulja može sniziti razinu glukoze u krvi što je čini korisnom kod dijabetesa.</a:t>
            </a:r>
          </a:p>
          <a:p>
            <a:pPr>
              <a:buNone/>
            </a:pP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0" y="785794"/>
            <a:ext cx="91510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LJEKOVITA DJELOVANJA</a:t>
            </a:r>
            <a:endParaRPr lang="hr-HR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27.2.2013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9B18-913D-4AB5-9C4F-7B7BE5237CB0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Prilagođeno 1">
      <a:dk1>
        <a:srgbClr val="000000"/>
      </a:dk1>
      <a:lt1>
        <a:srgbClr val="E4F4DF"/>
      </a:lt1>
      <a:dk2>
        <a:srgbClr val="CAE9C0"/>
      </a:dk2>
      <a:lt2>
        <a:srgbClr val="DBF5F9"/>
      </a:lt2>
      <a:accent1>
        <a:srgbClr val="387025"/>
      </a:accent1>
      <a:accent2>
        <a:srgbClr val="FFFFFF"/>
      </a:accent2>
      <a:accent3>
        <a:srgbClr val="000000"/>
      </a:accent3>
      <a:accent4>
        <a:srgbClr val="10CF9B"/>
      </a:accent4>
      <a:accent5>
        <a:srgbClr val="7CCA62"/>
      </a:accent5>
      <a:accent6>
        <a:srgbClr val="A5C249"/>
      </a:accent6>
      <a:hlink>
        <a:srgbClr val="A5C249"/>
      </a:hlink>
      <a:folHlink>
        <a:srgbClr val="54A838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181</TotalTime>
  <Words>433</Words>
  <Application>Microsoft Office PowerPoint</Application>
  <PresentationFormat>Prikaz na zaslonu (4:3)</PresentationFormat>
  <Paragraphs>107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Tijek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we4hrijhew</dc:creator>
  <cp:lastModifiedBy>we4hrijhew</cp:lastModifiedBy>
  <cp:revision>16</cp:revision>
  <dcterms:created xsi:type="dcterms:W3CDTF">2002-01-06T00:11:22Z</dcterms:created>
  <dcterms:modified xsi:type="dcterms:W3CDTF">2002-01-07T02:01:04Z</dcterms:modified>
</cp:coreProperties>
</file>