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9" r:id="rId22"/>
    <p:sldId id="282" r:id="rId23"/>
    <p:sldId id="283" r:id="rId24"/>
    <p:sldId id="280" r:id="rId25"/>
    <p:sldId id="284" r:id="rId26"/>
    <p:sldId id="285" r:id="rId27"/>
    <p:sldId id="277" r:id="rId28"/>
    <p:sldId id="281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5" autoAdjust="0"/>
    <p:restoredTop sz="94660"/>
  </p:normalViewPr>
  <p:slideViewPr>
    <p:cSldViewPr>
      <p:cViewPr>
        <p:scale>
          <a:sx n="60" d="100"/>
          <a:sy n="60" d="100"/>
        </p:scale>
        <p:origin x="-8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B4A1-FE28-4A58-90D5-E63B0F8401C8}" type="datetimeFigureOut">
              <a:rPr lang="sr-Latn-CS" smtClean="0"/>
              <a:pPr/>
              <a:t>26.2.2013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0DF5-F298-4A30-9AF9-9D4805CA8FF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80DF5-F298-4A30-9AF9-9D4805CA8FFA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8201-2A25-4A42-8653-13E96790B575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80C-A13D-4448-AA4E-6B980269F3EB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FDC-3B61-449C-9E1C-982FD1F233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 descr="jklj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6776" y="0"/>
            <a:ext cx="857224" cy="1285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5E25-2E90-41AF-A489-F7A1C6E6EA0B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E4A0-4DEF-4120-9D84-4C7EA62D2F7D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3B55-172F-4FB0-A95A-9BB6A8BCCCF0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DF48-3744-4185-8A86-67C2238522EB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8FD-EF01-4170-B63C-EBD9BE997045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0403-C7EB-4808-861D-A5201BEBB429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Pravoku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55AF786-4B7B-4D0F-ACBF-EC3AD603D15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86616A-E39D-48A8-8733-9A5F2FA63C67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C36B67-C08B-4359-A9ED-2D6511067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anda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kadulj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214282" y="378619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hr-HR" sz="4800" u="sng" dirty="0" smtClean="0">
                <a:solidFill>
                  <a:schemeClr val="tx1"/>
                </a:solidFill>
              </a:rPr>
              <a:t>Kadulja i lavanda</a:t>
            </a:r>
            <a:endParaRPr lang="hr-HR" sz="4800" u="sng" dirty="0">
              <a:solidFill>
                <a:schemeClr val="tx1"/>
              </a:solidFill>
            </a:endParaRPr>
          </a:p>
        </p:txBody>
      </p:sp>
      <p:sp>
        <p:nvSpPr>
          <p:cNvPr id="8" name="Podnaslov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78FB-CB55-4113-8237-6EA228E0E9C5}" type="datetime1">
              <a:rPr lang="hr-HR" smtClean="0"/>
              <a:pPr/>
              <a:t>26.2.2013.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642910" y="357166"/>
            <a:ext cx="76438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LJEKOVITO BILJE</a:t>
            </a:r>
            <a:endParaRPr lang="hr-HR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286380" y="6380946"/>
            <a:ext cx="33575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Izradila:Lucija Pozder</a:t>
            </a:r>
          </a:p>
          <a:p>
            <a:pPr algn="ctr"/>
            <a:endParaRPr lang="hr-H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Za što se koristi lavande?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eriod"/>
            </a:pPr>
            <a:r>
              <a:rPr lang="hr-HR" b="1" dirty="0" smtClean="0">
                <a:hlinkClick r:id="rId2" action="ppaction://hlinksldjump"/>
              </a:rPr>
              <a:t>Dekorativne svrhe</a:t>
            </a:r>
            <a:endParaRPr lang="hr-HR" b="1" dirty="0" smtClean="0"/>
          </a:p>
          <a:p>
            <a:pPr marL="633222" indent="-514350">
              <a:buFont typeface="+mj-lt"/>
              <a:buAutoNum type="alphaLcPeriod"/>
            </a:pPr>
            <a:r>
              <a:rPr lang="hr-HR" b="1" dirty="0" smtClean="0">
                <a:hlinkClick r:id="rId3" action="ppaction://hlinksldjump"/>
              </a:rPr>
              <a:t>Osvježenje prostora</a:t>
            </a:r>
            <a:endParaRPr lang="hr-HR" b="1" dirty="0" smtClean="0"/>
          </a:p>
          <a:p>
            <a:pPr marL="633222" indent="-514350">
              <a:buFont typeface="+mj-lt"/>
              <a:buAutoNum type="alphaLcPeriod"/>
            </a:pPr>
            <a:r>
              <a:rPr lang="hr-HR" b="1" dirty="0" smtClean="0">
                <a:hlinkClick r:id="rId4" action="ppaction://hlinksldjump"/>
              </a:rPr>
              <a:t>Parfumska industrija</a:t>
            </a:r>
            <a:endParaRPr lang="hr-HR" b="1" dirty="0" smtClean="0"/>
          </a:p>
          <a:p>
            <a:pPr marL="633222" indent="-514350">
              <a:buFont typeface="+mj-lt"/>
              <a:buAutoNum type="alphaLcPeriod"/>
            </a:pPr>
            <a:r>
              <a:rPr lang="hr-HR" b="1" dirty="0" smtClean="0">
                <a:hlinkClick r:id="rId5" action="ppaction://hlinksldjump"/>
              </a:rPr>
              <a:t>Kulinarstvo</a:t>
            </a:r>
            <a:endParaRPr lang="hr-HR" b="1" dirty="0" smtClean="0"/>
          </a:p>
          <a:p>
            <a:pPr marL="633222" indent="-514350">
              <a:buFont typeface="+mj-lt"/>
              <a:buAutoNum type="alphaLcPeriod"/>
            </a:pPr>
            <a:r>
              <a:rPr lang="hr-HR" b="1" dirty="0" smtClean="0">
                <a:hlinkClick r:id="rId6" action="ppaction://hlinksldjump"/>
              </a:rPr>
              <a:t>Medicina</a:t>
            </a:r>
            <a:endParaRPr lang="hr-HR" b="1" dirty="0" smtClean="0"/>
          </a:p>
          <a:p>
            <a:pPr marL="633222" indent="-514350"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6" name="Akcijski gumb: Polazni 5">
            <a:hlinkClick r:id="rId7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400" i="1" u="sng" dirty="0" smtClean="0"/>
              <a:t>Dekorativne svrhe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Suhi cvijet sa stabljikom koristi se za cvjetne aranžmane, vjenčiće, buketiće i slično.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Suhi cvjetići očošćeni od stabljike stekli su veliku popularnost kod spravljanja vjenčanih konfeta.</a:t>
            </a:r>
            <a:endParaRPr lang="hr-HR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4018">
            <a:off x="4896283" y="4033660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2738874" cy="181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kcijski gumb: Polazni 8">
            <a:hlinkClick r:id="rId4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Osvježenje prostora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Suhi cvijet bez stabljike koristi se za osvježenje auta, prostora ili ormara.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Kako je lavanda vrlo djelotvorna u suzbijanju moljaca, ne samo da će osvježiti ormar, već će sačuvati vašu odjeću.</a:t>
            </a:r>
            <a:endParaRPr lang="hr-HR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357694"/>
            <a:ext cx="2714644" cy="204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0858">
            <a:off x="1785918" y="4500570"/>
            <a:ext cx="187999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Polazni 7">
            <a:hlinkClick r:id="rId4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Parfumska industrija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Lavandin jedinstveni miris sastoji se od 180 konstituanata.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Opisuju ga kao zeleni, slatkasti miris s voćnim aspektom.</a:t>
            </a:r>
            <a:endParaRPr lang="hr-HR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43248"/>
            <a:ext cx="2357454" cy="35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Kulinarstvo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625609"/>
          </a:xfrm>
        </p:spPr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Cvijet lavande obiluje nektarom koji neodoljivo privlači pčele.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 Lavandin med visoke je kakvoće.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Lavandin cvijet ponekad se dodaje mješavinama čaja, poput crnog, zelenog ili biljnog čaja, pri čemu daje svježu aromu i opuštajući miris.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Upotrijebljava se kao dekoracija na raznim slasticama.</a:t>
            </a:r>
            <a:endParaRPr lang="hr-HR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929066"/>
            <a:ext cx="164638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214282" y="5643578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Medicina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Lavanda ima široku uporabu u travarstvu i aromaterapiji.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Eterično ulje lavande ima antiseptička, antimikrobna, antivirusna i protuupalna svojstva.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Lavandino ulje liječi razne vrste boli, poput postoperativne i upalne boli.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5776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52352"/>
            <a:ext cx="1599431" cy="240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kcijski gumb: Polazni 8">
            <a:hlinkClick r:id="rId4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Slike lavande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49046" y="2187561"/>
            <a:ext cx="7133860" cy="46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176467" cy="318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0307">
            <a:off x="4433687" y="3761629"/>
            <a:ext cx="3166655" cy="210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2689">
            <a:off x="265666" y="1622964"/>
            <a:ext cx="2547937" cy="254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786322"/>
            <a:ext cx="2184424" cy="147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kcijski gumb: Polazni 11">
            <a:hlinkClick r:id="rId7" action="ppaction://hlinksldjump" highlightClick="1"/>
          </p:cNvPr>
          <p:cNvSpPr/>
          <p:nvPr/>
        </p:nvSpPr>
        <p:spPr>
          <a:xfrm>
            <a:off x="285720" y="5572140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142976" y="1571612"/>
            <a:ext cx="69156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3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KVIZ</a:t>
            </a:r>
            <a:endParaRPr lang="hr-HR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dirty="0" smtClean="0"/>
              <a:t>Pronađi</a:t>
            </a:r>
            <a:r>
              <a:rPr lang="hr-HR" sz="4000" dirty="0" smtClean="0">
                <a:latin typeface="Corbel" pitchFamily="34" charset="0"/>
              </a:rPr>
              <a:t> sliku kadulje:</a:t>
            </a:r>
            <a:endParaRPr lang="hr-HR" sz="4000" dirty="0">
              <a:latin typeface="Corbe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2971800" cy="22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71942"/>
            <a:ext cx="2950929" cy="217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Polazni 7">
            <a:hlinkClick r:id="rId6" action="ppaction://hlinksldjump" highlightClick="1"/>
          </p:cNvPr>
          <p:cNvSpPr/>
          <p:nvPr/>
        </p:nvSpPr>
        <p:spPr>
          <a:xfrm>
            <a:off x="285720" y="5429264"/>
            <a:ext cx="1000132" cy="10001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14282" y="1928802"/>
            <a:ext cx="64655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KRIVO! </a:t>
            </a:r>
            <a:endParaRPr lang="hr-HR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592" y="1785926"/>
            <a:ext cx="2819408" cy="352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kcijski gumb: Nazad ili prethodno 10">
            <a:hlinkClick r:id="rId3" action="ppaction://hlinksldjump" highlightClick="1"/>
          </p:cNvPr>
          <p:cNvSpPr/>
          <p:nvPr/>
        </p:nvSpPr>
        <p:spPr>
          <a:xfrm>
            <a:off x="428596" y="564357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>
                <a:hlinkClick r:id="rId2" action="ppaction://hlinksldjump"/>
              </a:rPr>
              <a:t>Pojam ljekovito bilje</a:t>
            </a:r>
            <a:endParaRPr lang="hr-HR" sz="2800" dirty="0" smtClean="0"/>
          </a:p>
          <a:p>
            <a:r>
              <a:rPr lang="hr-HR" sz="2800" dirty="0" smtClean="0">
                <a:hlinkClick r:id="rId3" action="ppaction://hlinksldjump"/>
              </a:rPr>
              <a:t>Kadulja - kraljica ljekovitog bilja</a:t>
            </a:r>
            <a:endParaRPr lang="hr-HR" sz="2800" dirty="0" smtClean="0"/>
          </a:p>
          <a:p>
            <a:r>
              <a:rPr lang="hr-HR" sz="2800" dirty="0" smtClean="0">
                <a:hlinkClick r:id="rId4" action="ppaction://hlinksldjump"/>
              </a:rPr>
              <a:t>Uzgoj kadulje</a:t>
            </a:r>
            <a:endParaRPr lang="hr-HR" sz="2800" dirty="0" smtClean="0"/>
          </a:p>
          <a:p>
            <a:r>
              <a:rPr lang="hr-HR" sz="2800" dirty="0" smtClean="0">
                <a:hlinkClick r:id="rId5" action="ppaction://hlinksldjump"/>
              </a:rPr>
              <a:t>Čaj od kadulje</a:t>
            </a:r>
            <a:endParaRPr lang="hr-HR" sz="2800" dirty="0" smtClean="0"/>
          </a:p>
          <a:p>
            <a:r>
              <a:rPr lang="hr-HR" sz="2800" dirty="0" smtClean="0">
                <a:hlinkClick r:id="rId6" action="ppaction://hlinksldjump"/>
              </a:rPr>
              <a:t>Slike kadulje</a:t>
            </a:r>
            <a:endParaRPr lang="hr-HR" sz="2800" dirty="0" smtClean="0"/>
          </a:p>
          <a:p>
            <a:r>
              <a:rPr lang="hr-HR" sz="2800" dirty="0" smtClean="0">
                <a:hlinkClick r:id="rId7" action="ppaction://hlinksldjump"/>
              </a:rPr>
              <a:t>Lavanda</a:t>
            </a:r>
            <a:endParaRPr lang="hr-HR" sz="2800" dirty="0" smtClean="0"/>
          </a:p>
          <a:p>
            <a:r>
              <a:rPr lang="hr-HR" sz="2800" dirty="0" smtClean="0">
                <a:hlinkClick r:id="rId8" action="ppaction://hlinksldjump"/>
              </a:rPr>
              <a:t>Povijest lavande</a:t>
            </a:r>
            <a:endParaRPr lang="hr-HR" sz="2800" dirty="0" smtClean="0"/>
          </a:p>
          <a:p>
            <a:r>
              <a:rPr lang="hr-HR" sz="2800" dirty="0" smtClean="0">
                <a:hlinkClick r:id="rId9" action="ppaction://hlinksldjump"/>
              </a:rPr>
              <a:t>Za što se koristi lavanda?</a:t>
            </a:r>
            <a:endParaRPr lang="hr-HR" sz="2800" dirty="0" smtClean="0"/>
          </a:p>
          <a:p>
            <a:r>
              <a:rPr lang="hr-HR" sz="2800" dirty="0" smtClean="0">
                <a:hlinkClick r:id="rId10" action="ppaction://hlinksldjump"/>
              </a:rPr>
              <a:t>Slike lavande</a:t>
            </a:r>
            <a:endParaRPr lang="hr-HR" sz="2800" dirty="0" smtClean="0"/>
          </a:p>
          <a:p>
            <a:r>
              <a:rPr lang="hr-HR" sz="2800" dirty="0" smtClean="0">
                <a:hlinkClick r:id="rId11" action="ppaction://hlinksldjump"/>
              </a:rPr>
              <a:t>Kviz</a:t>
            </a:r>
            <a:endParaRPr lang="hr-HR" sz="2800" dirty="0" smtClean="0"/>
          </a:p>
          <a:p>
            <a:r>
              <a:rPr lang="hr-HR" sz="2800" dirty="0" smtClean="0">
                <a:hlinkClick r:id="rId12" action="ppaction://hlinksldjump"/>
              </a:rPr>
              <a:t>Izvori</a:t>
            </a:r>
            <a:endParaRPr lang="hr-HR" sz="2800" dirty="0" smtClean="0"/>
          </a:p>
          <a:p>
            <a:endParaRPr lang="hr-HR" sz="2800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0" y="2786058"/>
            <a:ext cx="57543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TOČNO!</a:t>
            </a:r>
            <a:endParaRPr lang="hr-HR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26250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kcijski gumb: Naprijed ili dalje 9">
            <a:hlinkClick r:id="rId3" action="ppaction://hlinksldjump" highlightClick="1"/>
          </p:cNvPr>
          <p:cNvSpPr/>
          <p:nvPr/>
        </p:nvSpPr>
        <p:spPr>
          <a:xfrm>
            <a:off x="500034" y="5715016"/>
            <a:ext cx="1285884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“Simbol plodnosti, dobrog zdravlja”</a:t>
            </a:r>
            <a:br>
              <a:rPr lang="hr-HR" dirty="0" smtClean="0"/>
            </a:br>
            <a:r>
              <a:rPr lang="hr-HR" sz="3200" dirty="0" smtClean="0"/>
              <a:t>Uzrečica je za: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Lavandu</a:t>
            </a: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Kadulju</a:t>
            </a: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Maslačak</a:t>
            </a:r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6" name="Akcijski gumb: Polazni 5">
            <a:hlinkClick r:id="" action="ppaction://noaction" highlightClick="1"/>
          </p:cNvPr>
          <p:cNvSpPr/>
          <p:nvPr/>
        </p:nvSpPr>
        <p:spPr>
          <a:xfrm>
            <a:off x="285720" y="5643578"/>
            <a:ext cx="1000132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14282" y="1928802"/>
            <a:ext cx="64655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KRIVO! </a:t>
            </a:r>
            <a:endParaRPr lang="hr-HR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592" y="1785926"/>
            <a:ext cx="2819408" cy="352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Nazad ili prethodno 7">
            <a:hlinkClick r:id="rId3" action="ppaction://hlinksldjump" highlightClick="1"/>
          </p:cNvPr>
          <p:cNvSpPr/>
          <p:nvPr/>
        </p:nvSpPr>
        <p:spPr>
          <a:xfrm>
            <a:off x="500034" y="5643578"/>
            <a:ext cx="1071570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0" y="2786058"/>
            <a:ext cx="57543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TOČNO!</a:t>
            </a:r>
            <a:endParaRPr lang="hr-HR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26250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Naprijed ili dalje 7">
            <a:hlinkClick r:id="rId3" action="ppaction://hlinksldjump" highlightClick="1"/>
          </p:cNvPr>
          <p:cNvSpPr/>
          <p:nvPr/>
        </p:nvSpPr>
        <p:spPr>
          <a:xfrm>
            <a:off x="500034" y="5643578"/>
            <a:ext cx="121444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252728"/>
          </a:xfrm>
        </p:spPr>
        <p:txBody>
          <a:bodyPr/>
          <a:lstStyle/>
          <a:p>
            <a:r>
              <a:rPr lang="hr-HR" dirty="0" smtClean="0"/>
              <a:t>Lavanda ima široku upotrebu 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i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T</a:t>
            </a:r>
            <a:r>
              <a:rPr lang="hr-HR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ravarstvu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hr-HR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Maslinarstvu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hr-HR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Vinogradarstvu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14282" y="1928802"/>
            <a:ext cx="64655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KRIVO! </a:t>
            </a:r>
            <a:endParaRPr lang="hr-HR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592" y="1785926"/>
            <a:ext cx="2819408" cy="352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Nazad ili prethodno 7">
            <a:hlinkClick r:id="rId3" action="ppaction://hlinksldjump" highlightClick="1"/>
          </p:cNvPr>
          <p:cNvSpPr/>
          <p:nvPr/>
        </p:nvSpPr>
        <p:spPr>
          <a:xfrm>
            <a:off x="500034" y="5643578"/>
            <a:ext cx="1143008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26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0" y="2786058"/>
            <a:ext cx="57543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TOČNO!</a:t>
            </a:r>
            <a:endParaRPr lang="hr-HR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26250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http://www.lavanda.hr/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http://kadulja.com/</a:t>
            </a: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27</a:t>
            </a:fld>
            <a:endParaRPr lang="hr-HR"/>
          </a:p>
        </p:txBody>
      </p:sp>
      <p:sp>
        <p:nvSpPr>
          <p:cNvPr id="6" name="Akcijski gumb: Polazni 5">
            <a:hlinkClick r:id="rId5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x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  <p:transition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/>
          <a:lstStyle/>
          <a:p>
            <a:r>
              <a:rPr lang="hr-HR" i="1" u="sng" dirty="0" smtClean="0"/>
              <a:t>Pojam ljekovito bilje:</a:t>
            </a:r>
            <a:endParaRPr lang="hr-HR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Ljekovito bilje</a:t>
            </a:r>
            <a:r>
              <a:rPr lang="hr-HR" dirty="0" smtClean="0"/>
              <a:t> 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se koristi tokom cjelokupnog razvoja čovječansta i dugi period je bilo jedini način liječenja.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Znanja i iskustva o ljekovitosti biljaka prenosila su se s koljena na koljeno.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Ljudi su uvijek vjerovali u ljekovita svojstva biljaka.</a:t>
            </a:r>
            <a:endParaRPr lang="hr-HR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383C-4FA6-4A0B-AE21-28F11794714D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6146" name="Picture 2" descr="http://cro-eu.com/galerija-fotografija/albums/userpics/10001/Kadul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327850"/>
            <a:ext cx="2252111" cy="253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Kadulja - kraljica ljekovitog bilja: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“Simbol plodnosti, dobrog zdravlja”</a:t>
            </a:r>
          </a:p>
          <a:p>
            <a:pPr>
              <a:buFont typeface="Wingdings" pitchFamily="2" charset="2"/>
              <a:buChar char="§"/>
            </a:pP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eđu najljekovitije biljke našeg planeta već se smatra i kraljicom ljekovitog bilja.</a:t>
            </a:r>
            <a:endParaRPr lang="hr-HR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Koristili su je kao lijek za gotovo sve bolesti pa je tako dobila status svete biljke. </a:t>
            </a:r>
          </a:p>
          <a:p>
            <a:pPr>
              <a:buNone/>
            </a:pP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1C95-59D1-4869-A62F-685EF3BA5AD6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1180">
            <a:off x="5725661" y="4533351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Uzgoj kadulje: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 osnovne oznake uzgoja:</a:t>
            </a:r>
          </a:p>
          <a:p>
            <a:r>
              <a:rPr lang="hr-HR" b="1" i="1" dirty="0" smtClean="0"/>
              <a:t>1. Divlji (samonikli) rast</a:t>
            </a:r>
            <a:endParaRPr lang="hr-HR" dirty="0" smtClean="0"/>
          </a:p>
          <a:p>
            <a:r>
              <a:rPr lang="hr-HR" b="1" i="1" dirty="0" smtClean="0"/>
              <a:t>2. Konvencionalni uzgoj</a:t>
            </a:r>
            <a:endParaRPr lang="hr-HR" dirty="0" smtClean="0"/>
          </a:p>
          <a:p>
            <a:r>
              <a:rPr lang="hr-HR" b="1" i="1" dirty="0" smtClean="0"/>
              <a:t>3. Biološki uzgoj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F0D8-E591-49EB-BFC1-847B4E2799DB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4098" name="Picture 2" descr="http://www.agroklub.com/upload/slike/polic-lavanda-06_140509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3256966" cy="2257415"/>
          </a:xfrm>
          <a:prstGeom prst="rect">
            <a:avLst/>
          </a:prstGeom>
          <a:noFill/>
        </p:spPr>
      </p:pic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Čaj od kadulje: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i="1" dirty="0" smtClean="0"/>
              <a:t>Čaj od kadulje zbog svog jačeg okusa</a:t>
            </a:r>
            <a:endParaRPr lang="hr-HR" sz="2800" i="1" dirty="0" smtClean="0"/>
          </a:p>
          <a:p>
            <a:r>
              <a:rPr lang="vi-VN" sz="2800" i="1" dirty="0" smtClean="0"/>
              <a:t> </a:t>
            </a:r>
            <a:r>
              <a:rPr lang="hr-HR" sz="2800" i="1" dirty="0" smtClean="0"/>
              <a:t>K</a:t>
            </a:r>
            <a:r>
              <a:rPr lang="vi-VN" sz="2800" i="1" dirty="0" smtClean="0"/>
              <a:t>od nas se koristi češće kao vodica za ispiranje usta nego kao napitak.</a:t>
            </a:r>
            <a:endParaRPr lang="hr-HR" sz="2800" i="1" dirty="0" smtClean="0"/>
          </a:p>
          <a:p>
            <a:r>
              <a:rPr lang="hr-HR" sz="2800" i="1" dirty="0" smtClean="0"/>
              <a:t> 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Pročišćava dišne organe, liječi upaljeno grlo, krajnike, te sluznicu u ustima.</a:t>
            </a:r>
          </a:p>
          <a:p>
            <a:pPr>
              <a:buNone/>
            </a:pP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3074" name="Picture 2" descr="http://3mame.com/wp-content/uploads/2010/11/web-3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355954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Slike kadulje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2052" name="Picture 4" descr="http://www.os-skolara-hercegovac.skole.hr/upload/os-skolara-hercegovac/images/newsimg/3281/Image/kadu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6855">
            <a:off x="3876439" y="579210"/>
            <a:ext cx="1357292" cy="1809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t2.gstatic.com/images?q=tbn:ANd9GcRYGaeizMIQlne7NsHypycQ0DENlROnvD2MHCmTWe_f1zujlQ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3124">
            <a:off x="940840" y="1386288"/>
            <a:ext cx="184785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t2.gstatic.com/images?q=tbn:ANd9GcTO0qrVVZ67ooq3eCXBET5lsYLRNSqOkcVxl1g5adGNxtDbLb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3522">
            <a:off x="6566910" y="1907130"/>
            <a:ext cx="184785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http://lh3.ggpht.com/_I3beizC1-jo/SgCDw-KT0BI/AAAAAAAAKXU/htW4Qg9nmTI/Picture%2032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18608">
            <a:off x="3310270" y="4184816"/>
            <a:ext cx="25259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kcijski gumb: Polazni 9">
            <a:hlinkClick r:id="rId6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Lavanda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Rasprostranjene su diljem Mediterana, pa sve do Afrike i jugoistočnih predjela Indije.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Rod biljaka iz porodice Lamiaceae.</a:t>
            </a:r>
          </a:p>
          <a:p>
            <a:r>
              <a:rPr lang="fi-FI" sz="2800" i="1" dirty="0" smtClean="0">
                <a:latin typeface="Arial" pitchFamily="34" charset="0"/>
                <a:cs typeface="Arial" pitchFamily="34" charset="0"/>
              </a:rPr>
              <a:t>Lavanda se koristi više od 2000 godina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i="1" dirty="0" smtClean="0">
                <a:latin typeface="Arial" pitchFamily="34" charset="0"/>
                <a:cs typeface="Arial" pitchFamily="34" charset="0"/>
              </a:rPr>
              <a:t>Postoje brojni kultivari lavande, koji su nastali međusobnim oprašivanjem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hr-HR" sz="2800" i="1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6" name="Akcijski gumb: Polazni 5">
            <a:hlinkClick r:id="rId2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434" name="Picture 2" descr="8410098635_6494ae6bd0_z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5520">
            <a:off x="5319895" y="4361116"/>
            <a:ext cx="3082638" cy="205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u="sng" dirty="0" smtClean="0"/>
              <a:t>Povijest lavande</a:t>
            </a:r>
            <a:endParaRPr lang="hr-HR" sz="4000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Riječ lavanda dolazi od rimske riječi </a:t>
            </a:r>
            <a:r>
              <a:rPr lang="hr-HR" sz="2800" b="1" i="1" u="sng" dirty="0" smtClean="0">
                <a:latin typeface="Arial" pitchFamily="34" charset="0"/>
                <a:cs typeface="Arial" pitchFamily="34" charset="0"/>
              </a:rPr>
              <a:t>lavare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, što znači </a:t>
            </a:r>
            <a:r>
              <a:rPr lang="hr-HR" sz="2800" b="1" i="1" u="sng" dirty="0" smtClean="0">
                <a:latin typeface="Arial" pitchFamily="34" charset="0"/>
                <a:cs typeface="Arial" pitchFamily="34" charset="0"/>
              </a:rPr>
              <a:t>prati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Stari su se 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Rimljani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 kupali u mirisnim kupkama u koje su dodavali lavandino ulje.</a:t>
            </a:r>
          </a:p>
          <a:p>
            <a:r>
              <a:rPr lang="hr-HR" sz="2800" i="1" dirty="0" smtClean="0">
                <a:latin typeface="Arial" pitchFamily="34" charset="0"/>
                <a:cs typeface="Arial" pitchFamily="34" charset="0"/>
              </a:rPr>
              <a:t>Grci su isto koristili lavandu, ali više u medicinske svrhe.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AD2-D40E-4665-AA78-04DC959A3648}" type="datetime1">
              <a:rPr lang="hr-HR" smtClean="0"/>
              <a:pPr/>
              <a:t>26.2.2013.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B67-C08B-4359-A9ED-2D65110675B5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6" name="Akcijski gumb: Polazni 5">
            <a:hlinkClick r:id="rId2" action="ppaction://hlinksldjump" highlightClick="1"/>
          </p:cNvPr>
          <p:cNvSpPr/>
          <p:nvPr/>
        </p:nvSpPr>
        <p:spPr>
          <a:xfrm>
            <a:off x="357158" y="5429264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410" name="Picture 2" descr="Anigif_lar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00504"/>
            <a:ext cx="3945442" cy="261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503</TotalTime>
  <Words>553</Words>
  <Application>Microsoft Office PowerPoint</Application>
  <PresentationFormat>Prikaz na zaslonu (4:3)</PresentationFormat>
  <Paragraphs>143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Modul</vt:lpstr>
      <vt:lpstr>Kadulja i lavanda</vt:lpstr>
      <vt:lpstr>Sadržaj:</vt:lpstr>
      <vt:lpstr>Pojam ljekovito bilje:</vt:lpstr>
      <vt:lpstr>Kadulja - kraljica ljekovitog bilja:</vt:lpstr>
      <vt:lpstr>Uzgoj kadulje:</vt:lpstr>
      <vt:lpstr>Čaj od kadulje:</vt:lpstr>
      <vt:lpstr>Slike kadulje</vt:lpstr>
      <vt:lpstr>Lavanda</vt:lpstr>
      <vt:lpstr>Povijest lavande</vt:lpstr>
      <vt:lpstr>Za što se koristi lavande?</vt:lpstr>
      <vt:lpstr> Dekorativne svrhe </vt:lpstr>
      <vt:lpstr>Osvježenje prostora</vt:lpstr>
      <vt:lpstr>Parfumska industrija</vt:lpstr>
      <vt:lpstr>Kulinarstvo</vt:lpstr>
      <vt:lpstr>Medicina</vt:lpstr>
      <vt:lpstr>Slike lavande</vt:lpstr>
      <vt:lpstr>Slajd 17</vt:lpstr>
      <vt:lpstr>Pronađi sliku kadulje:</vt:lpstr>
      <vt:lpstr>Slajd 19</vt:lpstr>
      <vt:lpstr>Slajd 20</vt:lpstr>
      <vt:lpstr>“Simbol plodnosti, dobrog zdravlja” Uzrečica je za:</vt:lpstr>
      <vt:lpstr>Slajd 22</vt:lpstr>
      <vt:lpstr>Slajd 23</vt:lpstr>
      <vt:lpstr>Lavanda ima široku upotrebu u?</vt:lpstr>
      <vt:lpstr>Slajd 25</vt:lpstr>
      <vt:lpstr>Slajd 26</vt:lpstr>
      <vt:lpstr>Izvori:</vt:lpstr>
      <vt:lpstr>Slajd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Kadulja i lavanda</dc:title>
  <dc:creator>xry</dc:creator>
  <cp:lastModifiedBy>asy</cp:lastModifiedBy>
  <cp:revision>40</cp:revision>
  <dcterms:created xsi:type="dcterms:W3CDTF">2013-02-13T13:29:30Z</dcterms:created>
  <dcterms:modified xsi:type="dcterms:W3CDTF">2013-02-26T19:14:11Z</dcterms:modified>
</cp:coreProperties>
</file>