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7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85" r:id="rId21"/>
    <p:sldId id="286" r:id="rId22"/>
    <p:sldId id="280" r:id="rId23"/>
    <p:sldId id="287" r:id="rId24"/>
    <p:sldId id="289" r:id="rId25"/>
    <p:sldId id="288" r:id="rId26"/>
    <p:sldId id="291" r:id="rId27"/>
    <p:sldId id="290" r:id="rId28"/>
    <p:sldId id="29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01" autoAdjust="0"/>
    <p:restoredTop sz="94660"/>
  </p:normalViewPr>
  <p:slideViewPr>
    <p:cSldViewPr>
      <p:cViewPr varScale="1">
        <p:scale>
          <a:sx n="69" d="100"/>
          <a:sy n="69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0"/>
            <a:ext cx="85722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88105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F41869-EEE3-4987-9FE7-56DD3DBEA081}" type="datetimeFigureOut">
              <a:rPr lang="sr-Latn-CS" smtClean="0"/>
              <a:pPr/>
              <a:t>28.2.2013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1B6B46-1AB5-4C69-9875-BD9934B39A6D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njuskalo.hr/image-bigger/sve-ostalo/kamilica-slika-19144114.jpg&amp;imgrefurl=http://www.njuskalo.hr/sve-ostalo/kamilica-oglas-6913524&amp;usg=__Y_qm-63_rAmrZvHRawDvQmCPMHA=&amp;h=463&amp;w=617&amp;sz=121&amp;hl=hr&amp;start=27&amp;zoom=1&amp;tbnid=n9KbGc5vShyBuM:&amp;tbnh=102&amp;tbnw=136&amp;ei=wM8kUdL2KMWP4gTZu4D4AQ&amp;prev=/search?q=KAMILICA&amp;start=20&amp;um=1&amp;hl=hr&amp;sa=N&amp;gbv=2&amp;tbm=isch&amp;um=1&amp;itbs=1&amp;sa=X&amp;ved=0CDMQrQMwBjgU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virovitica.net/arhiv/2005/06/27062005/kamilica2.jpg&amp;imgrefurl=http://www.virovitica.net/viroviticka-kamilica-za-zahtjevno-europsko-trziste/2547/&amp;usg=__NDccyoig4HwN1Dv3Rvd5k-YVe_Q=&amp;h=375&amp;w=500&amp;sz=49&amp;hl=hr&amp;start=179&amp;zoom=1&amp;tbnid=mX5ibtVy0o397M:&amp;tbnh=98&amp;tbnw=130&amp;ei=4tAkUeKqJ9D44QSf6ICwAw&amp;prev=/search?q=KAMILICA&amp;start=160&amp;um=1&amp;hl=hr&amp;sa=N&amp;gbv=2&amp;tbm=isch&amp;um=1&amp;itbs=1&amp;sa=X&amp;ved=0CEsQrQMwEjigAQ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hr/imgres?imgurl=http://metro-portal.hr/img/repository/2011/06/medium/kamilica_caj_devart.jpg&amp;imgrefurl=http://metro-portal.hr/kamilicom-do-vitkosti/74646&amp;usg=__JU7QWzFPQS30Yi2CM4vwvO-m4YI=&amp;h=275&amp;w=425&amp;sz=17&amp;hl=hr&amp;start=73&amp;zoom=1&amp;tbnid=BvvhSxdJWzWqzM:&amp;tbnh=82&amp;tbnw=126&amp;ei=8c8kUaLHCIin4ATi_YDQAg&amp;prev=/search?q=KAMILICA&amp;start=60&amp;um=1&amp;hl=hr&amp;sa=N&amp;gbv=2&amp;tbm=isch&amp;um=1&amp;itbs=1&amp;sa=X&amp;ved=0CD8QrQMwDDg8" TargetMode="External"/><Relationship Id="rId7" Type="http://schemas.openxmlformats.org/officeDocument/2006/relationships/hyperlink" Target="http://www.google.hr/imgres?imgurl=http://www.suban.hr/Foto/grupe/proizvod/56/kamilica.jpg&amp;imgrefurl=http://www.suban.hr/proizvod_detalj.asp?ProductID=171&amp;usg=__L5JSYK451RbpMTjYX8rI-RBZDoM=&amp;h=346&amp;w=250&amp;sz=25&amp;hl=hr&amp;start=20&amp;zoom=1&amp;tbnid=u7dC7TJBfEC2WM:&amp;tbnh=120&amp;tbnw=87&amp;ei=bNAkUd6yBsTw4QSG1ICYBA&amp;prev=/search?q=KAMILICA&amp;um=1&amp;hl=hr&amp;sa=N&amp;gbv=2&amp;tbm=isch&amp;um=1&amp;itbs=1&amp;sa=X&amp;ved=0CE0QrQMwEw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hr/imgres?imgurl=http://www.she.hr/UserDocsImages/zdravlje/zabavno%20i%20korisno/kosa_prhut_kamilica.jpg&amp;imgrefurl=http://www.she.hr/zdravlje/kucni-recept-protiv-prhuti&amp;usg=__XCiKB3aoJV5CLrOcQrVGdplu8gE=&amp;h=324&amp;w=550&amp;sz=38&amp;hl=hr&amp;start=67&amp;zoom=1&amp;tbnid=iEE2jyHqxo9YqM:&amp;tbnh=78&amp;tbnw=133&amp;ei=8c8kUaLHCIin4ATi_YDQAg&amp;prev=/search?q=KAMILICA&amp;start=60&amp;um=1&amp;hl=hr&amp;sa=N&amp;gbv=2&amp;tbm=isch&amp;um=1&amp;itbs=1&amp;sa=X&amp;ved=0CDMQrQMwBjg8" TargetMode="External"/><Relationship Id="rId10" Type="http://schemas.openxmlformats.org/officeDocument/2006/relationships/slide" Target="slide2.xml"/><Relationship Id="rId4" Type="http://schemas.openxmlformats.org/officeDocument/2006/relationships/image" Target="../media/image22.jpe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hr/imgres?imgurl=http://kosarica.hr/image/cache/data/Pranarom/ulja/huile-essentielle-romarin-cineole-pranarom-500x500.jpg&amp;imgrefurl=http://kemig.kosarica.hr/RU%C5%BDMARIN-CINEOL-ETERI%C4%8CNO-ULJE-pranarom-10-ml-Rosmarinus-ct2-cineol&amp;usg=__JA4HvtbZsNdTIICAdsGhzelpq4Y=&amp;h=500&amp;w=500&amp;sz=67&amp;hl=hr&amp;start=87&amp;zoom=1&amp;tbnid=vo2JIR2O09H48M:&amp;tbnh=130&amp;tbnw=130&amp;ei=AM4kUeGeF6uN4gSUkIHADw&amp;prev=/search?q=RU%C5%BDMARIN&amp;start=80&amp;um=1&amp;hl=hr&amp;sa=N&amp;gbv=2&amp;tbm=isch&amp;um=1&amp;itbs=1&amp;sa=X&amp;ved=0CDMQrQMwBjhQ" TargetMode="External"/><Relationship Id="rId7" Type="http://schemas.openxmlformats.org/officeDocument/2006/relationships/hyperlink" Target="http://www.google.hr/imgres?imgurl=http://upload.wikimedia.org/wikipedia/commons/thumb/4/44/RosemaryEssentialOil.png/240px-RosemaryEssentialOil.png&amp;imgrefurl=http://hr.wikipedia.org/wiki/Ru%C5%BEmarin&amp;usg=__iKOXnTUWHz_6705LbbXUAeGiXXM=&amp;h=358&amp;w=240&amp;sz=42&amp;hl=hr&amp;start=9&amp;zoom=1&amp;tbnid=M6q8E1IhiUdV3M:&amp;tbnh=121&amp;tbnw=81&amp;ei=sc4kUYewD8XK4ATPooHADw&amp;prev=/search?q=RU%C5%BDMARIN+U+KUHINJI&amp;um=1&amp;hl=hr&amp;gbv=2&amp;tbm=isch&amp;um=1&amp;itbs=1&amp;sa=X&amp;ved=0CDcQrQMwC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hr/imgres?imgurl=http://www.zdravestvari.hr/img/items/ruzmarin-list-caj.jpg&amp;imgrefurl=http://www.zdravestvari.hr/proizvod/ruzmarin-list-caj&amp;usg=__NOIyzqJCOd-D_VbddWMEmKQbMto=&amp;h=391&amp;w=550&amp;sz=52&amp;hl=hr&amp;start=177&amp;zoom=1&amp;tbnid=XuspmYAwLHPaMM:&amp;tbnh=95&amp;tbnw=133&amp;ei=Z84kUZSHFoOk4gSUpoG4Bw&amp;prev=/search?q=RU%C5%BDMARIN&amp;start=160&amp;um=1&amp;hl=hr&amp;sa=N&amp;gbv=2&amp;tbm=isch&amp;um=1&amp;itbs=1&amp;sa=X&amp;ved=0CEcQrQMwEDigAQ" TargetMode="External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aromatica.hr/media/40681/ruzmarin%20web.jpg&amp;imgrefurl=http://www.aromatica.hr/hr/proizvodi.aspx?c=1094&amp;s=1404&amp;p=1452&amp;usg=__2nvOMlBCRGSMOD0esoUxXdXbOO8=&amp;h=400&amp;w=600&amp;sz=33&amp;hl=hr&amp;start=96&amp;zoom=1&amp;tbnid=zVCtmjYFFvFBPM:&amp;tbnh=90&amp;tbnw=135&amp;ei=AM4kUeGeF6uN4gSUkIHADw&amp;prev=/search?q=RU%C5%BDMARIN&amp;start=80&amp;um=1&amp;hl=hr&amp;sa=N&amp;gbv=2&amp;tbm=isch&amp;um=1&amp;itbs=1&amp;sa=X&amp;ved=0CEUQrQMwDzhQ" TargetMode="Externa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hr/imgres?imgurl=http://www.aromatica.hr/media/60764/ruzmarin%20web.jpg&amp;imgrefurl=http://www.aromatica.hr/hr/proizvodi.aspx?c=1099&amp;s=1612&amp;p=1621&amp;usg=__JK5JncwpKFB-BsO9Z5l31fr0WCo=&amp;h=400&amp;w=600&amp;sz=35&amp;hl=hr&amp;start=141&amp;zoom=1&amp;tbnid=RrKZHjiTZhaAKM:&amp;tbnh=90&amp;tbnw=135&amp;ei=Uc4kUfamE-OM4ATRsoC4CA&amp;prev=/search?q=RU%C5%BDMARIN&amp;start=140&amp;um=1&amp;hl=hr&amp;sa=N&amp;gbv=2&amp;tbm=isch&amp;um=1&amp;itbs=1&amp;sa=X&amp;ved=0CCcQrQMwADiMAQ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vaposhop.com/images/resize/large/rosemary.jpg&amp;imgrefurl=http://www.vaposhop.com/herbs/rosemary/&amp;usg=__x7MmFTH8G-ZVsZxdCCbNhWidwCg=&amp;h=839&amp;w=1000&amp;sz=225&amp;hl=hr&amp;start=269&amp;zoom=1&amp;tbnid=1BLfv63g7LlL9M:&amp;tbnh=125&amp;tbnw=149&amp;ei=ms4kUdCuNqLd4QTU_4DgAw&amp;prev=/search?q=RU%C5%BDMARIN&amp;start=260&amp;um=1&amp;hl=hr&amp;sa=N&amp;gbv=2&amp;tbm=isch&amp;um=1&amp;itbs=1&amp;sa=X&amp;ved=0CDcQrQMwCDiEA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LJEKOVITO BILJE</a:t>
            </a:r>
            <a:br>
              <a:rPr lang="hr-HR" dirty="0" smtClean="0"/>
            </a:br>
            <a:r>
              <a:rPr lang="hr-HR" dirty="0" smtClean="0"/>
              <a:t>RUŽMARIN I KAMILICA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4282" y="6000768"/>
            <a:ext cx="6400800" cy="54293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PREZENTACIJU IZRADIO:IVAN BOBEK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2214578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429000"/>
            <a:ext cx="2286016" cy="21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U KUHINJI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hr-HR" dirty="0" smtClean="0"/>
              <a:t>oristi se u </a:t>
            </a:r>
            <a:r>
              <a:rPr lang="hr-HR" dirty="0" smtClean="0"/>
              <a:t>južnoeuropskoj kuhinji premda njegov žestok okus po kamforu nekima ne odgovara.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 smtClean="0"/>
              <a:t>se štedljivo koristi, izvrstan je začin za juhe, pirjano povrće, meso, sve vrste pečenja i mekih sirova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6357950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  <p:pic>
        <p:nvPicPr>
          <p:cNvPr id="8" name="Picture 10" descr="http://t3.gstatic.com/images?q=tbn:ANd9GcRJ88RGg2ULYrBtbKD5tQv8HMq_u1N5jio-iK0o--wx9KCntn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071702" cy="2031712"/>
          </a:xfrm>
          <a:prstGeom prst="rect">
            <a:avLst/>
          </a:prstGeom>
          <a:noFill/>
        </p:spPr>
      </p:pic>
      <p:pic>
        <p:nvPicPr>
          <p:cNvPr id="9" name="Picture 6" descr="http://t0.gstatic.com/images?q=tbn:ANd9GcT9A7JAqrQxweqNVC3SrAfHIRnCLXf6GHst1tursElyIn_HN--iO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3019425" cy="2157417"/>
          </a:xfrm>
          <a:prstGeom prst="rect">
            <a:avLst/>
          </a:prstGeom>
          <a:noFill/>
        </p:spPr>
      </p:pic>
      <p:pic>
        <p:nvPicPr>
          <p:cNvPr id="10" name="Picture 8" descr="http://t1.gstatic.com/images?q=tbn:ANd9GcTP-7KETR9jDnFdm87mSLn-JMS6OV2g6tYNTghORlas4G2S1-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14818"/>
            <a:ext cx="2000264" cy="165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KAMILICE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jednogodišnja biljka iz porodice glavočika, visine 15-60 cm, tankog i razgranatog korijena, dvostruko </a:t>
            </a:r>
            <a:r>
              <a:rPr lang="hr-HR" dirty="0" err="1" smtClean="0"/>
              <a:t>perasto</a:t>
            </a:r>
            <a:r>
              <a:rPr lang="hr-HR" dirty="0" smtClean="0"/>
              <a:t> razdijeljenih listova. Stabljika je uspravna, gola, većinom razgranjena. Listovi su naizmjenični, 2-3 puta </a:t>
            </a:r>
            <a:r>
              <a:rPr lang="hr-HR" dirty="0" err="1" smtClean="0"/>
              <a:t>perasto</a:t>
            </a:r>
            <a:r>
              <a:rPr lang="hr-HR" dirty="0" smtClean="0"/>
              <a:t> razdijeljeni, sa uskim, linearnim režnjevima. Mirišljive cvjetne glavice su pojedinačne, na dugim stapkama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57200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7929586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286512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Biljka cvate od kraja travnja do rujna.</a:t>
            </a:r>
          </a:p>
          <a:p>
            <a:r>
              <a:rPr lang="pl-PL" dirty="0" smtClean="0"/>
              <a:t>Uzgaja se najviše na velikim površinama za potrebe tržišta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338" name="Picture 2" descr="http://t3.gstatic.com/images?q=tbn:ANd9GcTeGYrRhojEnCrw_i8PAE_1tUjzh3zP4j-YAFXCzEBwVqn9L8uLMQl_iWf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839768"/>
            <a:ext cx="2428892" cy="1821671"/>
          </a:xfrm>
          <a:prstGeom prst="rect">
            <a:avLst/>
          </a:prstGeom>
          <a:noFill/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286512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RASPROSTRANJENOST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rasprostranjena u skoro cijeloj Europi i Aziji. Raste na mjestima izloženim suncu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318" name="Picture 6" descr="http://t2.gstatic.com/images?q=tbn:ANd9GcR26JSBcu7K3Tj-PIo3GQI5qfiV8Z5U6FA--53u23Vbm57QSJQhmj295Mh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2500330" cy="1884864"/>
          </a:xfrm>
          <a:prstGeom prst="rect">
            <a:avLst/>
          </a:prstGeom>
          <a:noFill/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357950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LJEKOVITO DJELOVANJE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Uporaba kamilice je vrlo raširena, kako u narodnoj tako i u službenoj medicini. Od cvjetova kamilice najčešće se spravlja čaj, jedan od najpoznatijih narodnih lijekova. Poznata je i primjena kamilice u </a:t>
            </a:r>
            <a:r>
              <a:rPr lang="hr-HR" dirty="0" err="1" smtClean="0"/>
              <a:t>aromaterapiji</a:t>
            </a:r>
            <a:r>
              <a:rPr lang="hr-HR" dirty="0" smtClean="0"/>
              <a:t>. Cijenjeno je i poznato svježe dobiveno ulje kamilice.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290" name="Picture 2" descr="http://t1.gstatic.com/images?q=tbn:ANd9GcTca9mrN_z0AxqK2n569DQI6A9FA4-UgAgUV3K8ZjXIlSoCMMpi-UWU5n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929198"/>
            <a:ext cx="1858773" cy="1209679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TDucr54isFgexR9XqMzoOfxIGcJpVzHqF1u9-5zr4ZaEg7TH_IYwQ2ny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929198"/>
            <a:ext cx="2070783" cy="1214446"/>
          </a:xfrm>
          <a:prstGeom prst="rect">
            <a:avLst/>
          </a:prstGeom>
          <a:noFill/>
        </p:spPr>
      </p:pic>
      <p:pic>
        <p:nvPicPr>
          <p:cNvPr id="32770" name="Picture 2" descr="http://t2.gstatic.com/images?q=tbn:ANd9GcSI-Eg103n70qTwrGDR-DN7qVebW5OvsCi7-GG-yIXuiUD7QUC7p1uhw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429132"/>
            <a:ext cx="1285884" cy="1773635"/>
          </a:xfrm>
          <a:prstGeom prst="rect">
            <a:avLst/>
          </a:prstGeom>
          <a:noFill/>
        </p:spPr>
      </p:pic>
      <p:sp>
        <p:nvSpPr>
          <p:cNvPr id="8" name="Pravokutnik 7">
            <a:hlinkClick r:id="rId9" action="ppaction://hlinksldjump"/>
          </p:cNvPr>
          <p:cNvSpPr/>
          <p:nvPr/>
        </p:nvSpPr>
        <p:spPr>
          <a:xfrm>
            <a:off x="7786710" y="5357826"/>
            <a:ext cx="10001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6500826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hlinkClick r:id="rId2" action="ppaction://hlinksldjump"/>
              </a:rPr>
              <a:t>1.PITANJE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 action="ppaction://hlinksldjump"/>
              </a:rPr>
              <a:t>2.PITANJE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4" action="ppaction://hlinksldjump"/>
              </a:rPr>
              <a:t>3.PITANJE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5" action="ppaction://hlinksldjump"/>
              </a:rPr>
              <a:t>4.PITANJE</a:t>
            </a:r>
            <a:endParaRPr lang="hr-HR" dirty="0" smtClean="0"/>
          </a:p>
        </p:txBody>
      </p:sp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7215206" y="5929330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GDJE JE RASPROSTRANJEN RUŽMARIN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43890" cy="4434840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Od Portugala </a:t>
            </a:r>
            <a:r>
              <a:rPr lang="hr-HR" dirty="0" smtClean="0">
                <a:hlinkClick r:id="rId2" action="ppaction://hlinksldjump"/>
              </a:rPr>
              <a:t>do Male Azije i Crnom moru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Kina  do Velike Azije i Japan </a:t>
            </a:r>
          </a:p>
          <a:p>
            <a:r>
              <a:rPr lang="hr-HR" dirty="0" smtClean="0">
                <a:hlinkClick r:id="rId3" action="ppaction://hlinksldjump"/>
              </a:rPr>
              <a:t>Italija do Grčke i Crna gora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http://t3.gstatic.com/images?q=tbn:ANd9GcQlX2XtsX2BxvUUb81_1rPuXOlL6o7lKUEvr-j33RDdmDJUzRL6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466975" cy="1847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3071810"/>
            <a:ext cx="367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715140" y="5500702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hlinkClick r:id="rId2" action="ppaction://hlinksldjump"/>
              </a:rPr>
              <a:t>1.PITANJE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 action="ppaction://hlinksldjump"/>
              </a:rPr>
              <a:t>2.PITANJE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4" action="ppaction://hlinksldjump"/>
              </a:rPr>
              <a:t>3.PITANJE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5" action="ppaction://hlinksldjump"/>
              </a:rPr>
              <a:t>4.PITANJE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http://t1.gstatic.com/images?q=tbn:ANd9GcS7g_zeJPhH-OyTM7SaRPrRerlpR28_RYYggTQ0M-4ORP7GMXHXq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643182"/>
            <a:ext cx="2214578" cy="26208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28926" y="3571876"/>
            <a:ext cx="273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NARODNOJ </a:t>
            </a:r>
            <a:r>
              <a:rPr lang="hr-HR" dirty="0" smtClean="0"/>
              <a:t>MEDICINI </a:t>
            </a:r>
            <a:r>
              <a:rPr lang="hr-HR" dirty="0" smtClean="0"/>
              <a:t>SE NAJČEŠČE </a:t>
            </a:r>
            <a:r>
              <a:rPr lang="hr-HR" dirty="0" smtClean="0"/>
              <a:t>KORISTI: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29576" cy="4434840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Koriste se </a:t>
            </a:r>
            <a:r>
              <a:rPr lang="hr-HR" dirty="0" err="1" smtClean="0">
                <a:hlinkClick r:id="rId2" action="ppaction://hlinksldjump"/>
              </a:rPr>
              <a:t>korjeni</a:t>
            </a:r>
            <a:r>
              <a:rPr lang="hr-HR" dirty="0" smtClean="0">
                <a:hlinkClick r:id="rId2" action="ppaction://hlinksldjump"/>
              </a:rPr>
              <a:t>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Koriste cvjetovi ružmarina, izdanci u cvatu, a najčešće listovi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Koriste se grančice 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</a:t>
            </a:r>
            <a:r>
              <a:rPr lang="hr-HR" dirty="0" smtClean="0">
                <a:hlinkClick r:id="rId2" action="ppaction://hlinksldjump"/>
              </a:rPr>
              <a:t>RUŽMARIN </a:t>
            </a:r>
            <a:r>
              <a:rPr lang="hr-HR" dirty="0" smtClean="0"/>
              <a:t>                               </a:t>
            </a:r>
            <a:r>
              <a:rPr lang="hr-HR" dirty="0" smtClean="0">
                <a:hlinkClick r:id="rId3" action="ppaction://hlinksldjump"/>
              </a:rPr>
              <a:t>KAMILICA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</a:t>
            </a:r>
          </a:p>
          <a:p>
            <a:pPr>
              <a:buNone/>
            </a:pPr>
            <a:r>
              <a:rPr lang="hr-HR" dirty="0" smtClean="0"/>
              <a:t>       </a:t>
            </a:r>
          </a:p>
          <a:p>
            <a:pPr>
              <a:buNone/>
            </a:pPr>
            <a:r>
              <a:rPr lang="hr-HR" dirty="0" smtClean="0"/>
              <a:t>                  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</a:t>
            </a:r>
            <a:r>
              <a:rPr lang="hr-HR" dirty="0" smtClean="0">
                <a:hlinkClick r:id="rId4" action="ppaction://hlinksldjump"/>
              </a:rPr>
              <a:t>KVIZ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               </a:t>
            </a:r>
            <a:endParaRPr lang="hr-HR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14324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4290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http://t3.gstatic.com/images?q=tbn:ANd9GcQlX2XtsX2BxvUUb81_1rPuXOlL6o7lKUEvr-j33RDdmDJUzRL6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466975" cy="1847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3071810"/>
            <a:ext cx="367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715140" y="5500702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hlinkClick r:id="rId2" action="ppaction://hlinksldjump"/>
              </a:rPr>
              <a:t>1.PITANJE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 action="ppaction://hlinksldjump"/>
              </a:rPr>
              <a:t>2.PITANJE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4" action="ppaction://hlinksldjump"/>
              </a:rPr>
              <a:t>3.PITANJE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5" action="ppaction://hlinksldjump"/>
              </a:rPr>
              <a:t>4.PITANJE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http://t1.gstatic.com/images?q=tbn:ANd9GcS7g_zeJPhH-OyTM7SaRPrRerlpR28_RYYggTQ0M-4ORP7GMXHXq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785926"/>
            <a:ext cx="2214578" cy="26208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3500438"/>
            <a:ext cx="273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KAMILICA TRAJE: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Jednu godinu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Više godina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Dvije godine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http://t3.gstatic.com/images?q=tbn:ANd9GcQlX2XtsX2BxvUUb81_1rPuXOlL6o7lKUEvr-j33RDdmDJUzRL6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466975" cy="1847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3071810"/>
            <a:ext cx="367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715140" y="5500702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hlinkClick r:id="rId2" action="ppaction://hlinksldjump"/>
              </a:rPr>
              <a:t>1.PITANJE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 action="ppaction://hlinksldjump"/>
              </a:rPr>
              <a:t>2.PITANJE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4" action="ppaction://hlinksldjump"/>
              </a:rPr>
              <a:t>3.PITANJE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5" action="ppaction://hlinksldjump"/>
              </a:rPr>
              <a:t>4.PITANJE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http://t1.gstatic.com/images?q=tbn:ANd9GcS7g_zeJPhH-OyTM7SaRPrRerlpR28_RYYggTQ0M-4ORP7GMXHXq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928934"/>
            <a:ext cx="2214578" cy="26208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3240" y="3786190"/>
            <a:ext cx="273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SLIKA PRIKAZUJE KAMILICU?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5842" name="Picture 2" descr="http://t2.gstatic.com/images?q=tbn:ANd9GcRRTYEexMt53O0Dnd-zoXvvH24bO0fbtoHJSxdBdMHebJEtiQz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2476500" cy="1847851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QPtQ_DmUhCgB7Xj4flGoTCJ8ZaY8QYru5XhAxkO5U4W96az67Z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http://t3.gstatic.com/images?q=tbn:ANd9GcQlX2XtsX2BxvUUb81_1rPuXOlL6o7lKUEvr-j33RDdmDJUzRL6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466975" cy="1847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3071810"/>
            <a:ext cx="367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715140" y="5500702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3074" name="Picture 2" descr="http://t1.gstatic.com/images?q=tbn:ANd9GcS7g_zeJPhH-OyTM7SaRPrRerlpR28_RYYggTQ0M-4ORP7GMXHX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214578" cy="26208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3286124"/>
            <a:ext cx="273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točno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hr.wikipedia.org/</a:t>
            </a:r>
            <a:r>
              <a:rPr lang="hr-HR" dirty="0" err="1" smtClean="0"/>
              <a:t>wiki</a:t>
            </a:r>
            <a:r>
              <a:rPr lang="hr-HR" dirty="0" smtClean="0"/>
              <a:t>/</a:t>
            </a:r>
            <a:r>
              <a:rPr lang="hr-HR" b="1" dirty="0" smtClean="0"/>
              <a:t>Ružmarin</a:t>
            </a:r>
            <a:endParaRPr lang="hr-HR" dirty="0" smtClean="0"/>
          </a:p>
          <a:p>
            <a:r>
              <a:rPr lang="hr-HR" dirty="0" smtClean="0"/>
              <a:t>www.coolinarika.com/namirnica/</a:t>
            </a:r>
            <a:r>
              <a:rPr lang="hr-HR" b="1" dirty="0" err="1" smtClean="0"/>
              <a:t>ruzmarin</a:t>
            </a:r>
            <a:r>
              <a:rPr lang="hr-HR" dirty="0" smtClean="0"/>
              <a:t>/</a:t>
            </a:r>
          </a:p>
          <a:p>
            <a:r>
              <a:rPr lang="hr-HR" dirty="0" smtClean="0"/>
              <a:t>hr.wikipedia.org/</a:t>
            </a:r>
            <a:r>
              <a:rPr lang="hr-HR" dirty="0" err="1" smtClean="0"/>
              <a:t>wiki</a:t>
            </a:r>
            <a:r>
              <a:rPr lang="hr-HR" dirty="0" smtClean="0"/>
              <a:t>/</a:t>
            </a:r>
            <a:r>
              <a:rPr lang="hr-HR" b="1" dirty="0" smtClean="0"/>
              <a:t>Kamilica</a:t>
            </a:r>
          </a:p>
          <a:p>
            <a:r>
              <a:rPr lang="hr-HR" dirty="0" smtClean="0"/>
              <a:t>www.plantsmedicinal.com/</a:t>
            </a:r>
            <a:r>
              <a:rPr lang="hr-HR" dirty="0" err="1" smtClean="0"/>
              <a:t>herbs</a:t>
            </a:r>
            <a:r>
              <a:rPr lang="hr-HR" dirty="0" smtClean="0"/>
              <a:t>-</a:t>
            </a:r>
            <a:r>
              <a:rPr lang="hr-HR" dirty="0" err="1" smtClean="0"/>
              <a:t>chamomile.php</a:t>
            </a:r>
            <a:r>
              <a:rPr lang="hr-HR" dirty="0" smtClean="0"/>
              <a:t>?lang=</a:t>
            </a:r>
            <a:r>
              <a:rPr lang="hr-HR" dirty="0" err="1" smtClean="0"/>
              <a:t>hrv</a:t>
            </a:r>
            <a:endParaRPr lang="hr-HR" dirty="0" smtClean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286644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RUŽMARIN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OPIS BILJKE        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RASPROSTRANJENOST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LJEKOVITO DJELOVANJE</a:t>
            </a:r>
            <a:endParaRPr lang="hr-HR" dirty="0" smtClean="0"/>
          </a:p>
          <a:p>
            <a:r>
              <a:rPr lang="hr-HR" dirty="0" smtClean="0">
                <a:hlinkClick r:id="rId5" action="ppaction://hlinksldjump"/>
              </a:rPr>
              <a:t>NARODNA MEDICINA</a:t>
            </a:r>
            <a:endParaRPr lang="hr-HR" dirty="0" smtClean="0"/>
          </a:p>
          <a:p>
            <a:r>
              <a:rPr lang="hr-HR" dirty="0" smtClean="0">
                <a:hlinkClick r:id="rId6" action="ppaction://hlinksldjump"/>
              </a:rPr>
              <a:t>KORIŠTENJE U KUHINJI</a:t>
            </a:r>
            <a:endParaRPr lang="hr-HR" dirty="0"/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7215206" y="5929330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KAMILICA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OPIS BILJKE        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UZGOJ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RASPROSTRANJENOST</a:t>
            </a:r>
            <a:endParaRPr lang="hr-HR" dirty="0" smtClean="0"/>
          </a:p>
          <a:p>
            <a:r>
              <a:rPr lang="hr-HR" dirty="0" smtClean="0">
                <a:hlinkClick r:id="rId5" action="ppaction://hlinksldjump"/>
              </a:rPr>
              <a:t>LJEKOVITO DJELOVANJE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7215206" y="5929330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RUŽMARINA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Grmolika trajna biljka mirisnih zimzelenih listića sa sitnim svijetloplavim cvjetićima. Listovi su </a:t>
            </a:r>
            <a:r>
              <a:rPr lang="hr-HR" dirty="0" err="1" smtClean="0"/>
              <a:t>naspramni</a:t>
            </a:r>
            <a:r>
              <a:rPr lang="hr-HR" dirty="0" smtClean="0"/>
              <a:t>, sjedeći, čvrsti, kožasti, vrlo uski, a dugi 2-3 cm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321368"/>
            <a:ext cx="2071702" cy="17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286512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RASPROSTRANJENOST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rasprostranjen je po sunčanim i kamenitim krajevima hrvatskog obalnog područja i otoka. </a:t>
            </a:r>
          </a:p>
          <a:p>
            <a:r>
              <a:rPr lang="hr-HR" dirty="0" smtClean="0"/>
              <a:t>često se uzgaja po vrtovima i cvjetnim loncima, ali je vrlo osjetljiv na mraz, pa ga u sjevernim krajevima treba štititi od hladnoće. Raste na čitavom priobalnom području Mediterana, od Portugala do Male Azije i Crnom moru.</a:t>
            </a:r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429388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LJEKOVITO DJELOVANJE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Upotrebljavaju se cvjetovi ružmarina , izdanci u cvatu , a najčešće se sabiru listovi . Listovi se sabiru ljeti, režu se grane i stave sušiti. Destilacijom listova ili grančica dobiva se </a:t>
            </a:r>
            <a:r>
              <a:rPr lang="hr-HR" dirty="0" err="1" smtClean="0"/>
              <a:t>ružmarinovo</a:t>
            </a:r>
            <a:r>
              <a:rPr lang="hr-HR" dirty="0" smtClean="0"/>
              <a:t> ulje . Cvjetovi i biljka u cvatu sabiru se u travnju i svibnju i suše u hladu. Uz eterično ulje, ružmarin sadrži smolu, tanin, gorke tvari i male količine sapuna.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434" name="Picture 2" descr="http://t1.gstatic.com/images?q=tbn:ANd9GcTsj09VvQNge0UYy8lGSm6r7bZx2l3r-4CBQf9ZSknLsTpMU_TXu8PcKuy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786322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t1.gstatic.com/images?q=tbn:ANd9GcRARJbFKURhUpVccrvYtVnxTCoFaQYNTVHvARjLzfQfdw18hNdpkmOgOZZ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714884"/>
            <a:ext cx="2071702" cy="1479789"/>
          </a:xfrm>
          <a:prstGeom prst="rect">
            <a:avLst/>
          </a:prstGeom>
          <a:noFill/>
        </p:spPr>
      </p:pic>
      <p:pic>
        <p:nvPicPr>
          <p:cNvPr id="18438" name="Picture 6" descr="http://t0.gstatic.com/images?q=tbn:ANd9GcSbMrHx46H6qvk-QfC7DJbZMx0dISI3yY6CBUcMO1d-aKQG_YTwjmqEJQ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000636"/>
            <a:ext cx="1000132" cy="1494026"/>
          </a:xfrm>
          <a:prstGeom prst="rect">
            <a:avLst/>
          </a:prstGeom>
          <a:noFill/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6429388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NARODNA MEDICINA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narodnoj </a:t>
            </a:r>
            <a:r>
              <a:rPr lang="hr-HR" dirty="0" smtClean="0"/>
              <a:t>medicini koriste </a:t>
            </a:r>
            <a:r>
              <a:rPr lang="hr-HR" dirty="0" smtClean="0"/>
              <a:t>se cvjetovi </a:t>
            </a:r>
            <a:r>
              <a:rPr lang="hr-HR" dirty="0" smtClean="0"/>
              <a:t>ružmarina, izdanci u cvatu, a najčešće listovi. Čaj ili vino od ružmarina koristilo se za liječenje duševne iscrpljenosti, loše probave, slabe prokrvljenosti, za čišćenje krvi i bljedoće, za liječenje slabog sluha i vida, te za pospješuje izlučivanja mokraće</a:t>
            </a:r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714376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410" name="Picture 2" descr="http://t1.gstatic.com/images?q=tbn:ANd9GcSUiYGC9wKHmxCNuh_2MVHFPoq4ykocappt8Lv5kGn5ERvy8F10lnDqbj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9198"/>
            <a:ext cx="2571768" cy="1714514"/>
          </a:xfrm>
          <a:prstGeom prst="rect">
            <a:avLst/>
          </a:prstGeom>
          <a:noFill/>
        </p:spPr>
      </p:pic>
      <p:pic>
        <p:nvPicPr>
          <p:cNvPr id="17412" name="Picture 4" descr="http://t1.gstatic.com/images?q=tbn:ANd9GcRd1cZP9x-JVBEExem7rZ8rozEmSpCZc4JyesYGT6-N70wIaCQkAUgAxJc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143512"/>
            <a:ext cx="1821659" cy="1214441"/>
          </a:xfrm>
          <a:prstGeom prst="rect">
            <a:avLst/>
          </a:prstGeom>
          <a:noFill/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143768" y="5357826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hr-HR" dirty="0" smtClean="0"/>
              <a:t>ružmarin možete </a:t>
            </a:r>
            <a:r>
              <a:rPr lang="hr-HR" dirty="0" err="1" smtClean="0"/>
              <a:t>koristiti..</a:t>
            </a:r>
            <a:r>
              <a:rPr lang="hr-HR" dirty="0" smtClean="0"/>
              <a:t>.</a:t>
            </a:r>
          </a:p>
          <a:p>
            <a:r>
              <a:rPr lang="hr-HR" dirty="0" smtClean="0"/>
              <a:t>za poboljšanje pamćenja i koncentracije</a:t>
            </a:r>
          </a:p>
          <a:p>
            <a:r>
              <a:rPr lang="hr-HR" dirty="0" smtClean="0"/>
              <a:t>protiv depresije</a:t>
            </a:r>
          </a:p>
          <a:p>
            <a:r>
              <a:rPr lang="hr-HR" dirty="0" smtClean="0"/>
              <a:t>kod glavobolje</a:t>
            </a:r>
          </a:p>
          <a:p>
            <a:r>
              <a:rPr lang="hr-HR" dirty="0" smtClean="0"/>
              <a:t>kao prirodan antibiotik</a:t>
            </a:r>
          </a:p>
          <a:p>
            <a:r>
              <a:rPr lang="hr-HR" dirty="0" smtClean="0"/>
              <a:t>kod bolova u mišićima</a:t>
            </a:r>
          </a:p>
          <a:p>
            <a:r>
              <a:rPr lang="hr-HR" dirty="0" smtClean="0"/>
              <a:t>kod gihta i reumatizma</a:t>
            </a:r>
          </a:p>
          <a:p>
            <a:r>
              <a:rPr lang="hr-HR" dirty="0" smtClean="0"/>
              <a:t>kod probavnih smetnji i grčeva</a:t>
            </a:r>
          </a:p>
          <a:p>
            <a:r>
              <a:rPr lang="hr-HR" dirty="0" smtClean="0"/>
              <a:t>za stimulaciju rada bubrega</a:t>
            </a:r>
          </a:p>
          <a:p>
            <a:r>
              <a:rPr lang="hr-HR" dirty="0" smtClean="0"/>
              <a:t>kod opadanja kose i prhuti</a:t>
            </a:r>
          </a:p>
          <a:p>
            <a:r>
              <a:rPr lang="hr-HR" dirty="0" smtClean="0"/>
              <a:t>kao prirodan afrodizijak</a:t>
            </a:r>
          </a:p>
          <a:p>
            <a:endParaRPr lang="hr-HR" dirty="0"/>
          </a:p>
        </p:txBody>
      </p:sp>
      <p:sp>
        <p:nvSpPr>
          <p:cNvPr id="4" name="Akcijski gumb: Polazni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482" name="Picture 2" descr="http://t3.gstatic.com/images?q=tbn:ANd9GcRXeBpn0Z8OsQXX7sxyUJ_ZW6GrKg-ur5bhTwgSRS6MvDtchjutgO3_Xe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357562"/>
            <a:ext cx="1759841" cy="1476377"/>
          </a:xfrm>
          <a:prstGeom prst="rect">
            <a:avLst/>
          </a:prstGeom>
          <a:noFill/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6357950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578</Words>
  <Application>Microsoft Office PowerPoint</Application>
  <PresentationFormat>Prikaz na zaslonu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Tijek</vt:lpstr>
      <vt:lpstr>LJEKOVITO BILJE RUŽMARIN I KAMILICA</vt:lpstr>
      <vt:lpstr>Slajd 2</vt:lpstr>
      <vt:lpstr>RUŽMARIN</vt:lpstr>
      <vt:lpstr>KAMILICA</vt:lpstr>
      <vt:lpstr>OPIS RUŽMARINA</vt:lpstr>
      <vt:lpstr>RASPROSTRANJENOST</vt:lpstr>
      <vt:lpstr>LJEKOVITO DJELOVANJE</vt:lpstr>
      <vt:lpstr>NARODNA MEDICINA</vt:lpstr>
      <vt:lpstr>Slajd 9</vt:lpstr>
      <vt:lpstr>KORIŠTENJE U KUHINJI</vt:lpstr>
      <vt:lpstr>OPIS KAMILICE</vt:lpstr>
      <vt:lpstr>UZGOJ</vt:lpstr>
      <vt:lpstr>RASPROSTRANJENOST</vt:lpstr>
      <vt:lpstr>LJEKOVITO DJELOVANJE</vt:lpstr>
      <vt:lpstr>KVIZ</vt:lpstr>
      <vt:lpstr>GDJE JE RASPROSTRANJEN RUŽMARIN</vt:lpstr>
      <vt:lpstr>Slajd 17</vt:lpstr>
      <vt:lpstr>Slajd 18</vt:lpstr>
      <vt:lpstr>U NARODNOJ MEDICINI SE NAJČEŠČE KORISTI:</vt:lpstr>
      <vt:lpstr>Slajd 20</vt:lpstr>
      <vt:lpstr>Slajd 21</vt:lpstr>
      <vt:lpstr>KAMILICA TRAJE:</vt:lpstr>
      <vt:lpstr>Slajd 23</vt:lpstr>
      <vt:lpstr>Slajd 24</vt:lpstr>
      <vt:lpstr>KOJA SLIKA PRIKAZUJE KAMILICU?</vt:lpstr>
      <vt:lpstr>Slajd 26</vt:lpstr>
      <vt:lpstr>Slajd 27</vt:lpstr>
      <vt:lpstr>IZVORI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LJEKOVITO BILJE RUŽMARIN</dc:title>
  <dc:creator>xry</dc:creator>
  <cp:lastModifiedBy>xry</cp:lastModifiedBy>
  <cp:revision>23</cp:revision>
  <dcterms:created xsi:type="dcterms:W3CDTF">2013-02-13T22:31:19Z</dcterms:created>
  <dcterms:modified xsi:type="dcterms:W3CDTF">2013-02-28T14:24:09Z</dcterms:modified>
</cp:coreProperties>
</file>